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notesMasterIdLst>
    <p:notesMasterId r:id="rId30"/>
  </p:notesMasterIdLst>
  <p:sldIdLst>
    <p:sldId id="256" r:id="rId2"/>
    <p:sldId id="257" r:id="rId3"/>
    <p:sldId id="258" r:id="rId4"/>
    <p:sldId id="268" r:id="rId5"/>
    <p:sldId id="269" r:id="rId6"/>
    <p:sldId id="266" r:id="rId7"/>
    <p:sldId id="271" r:id="rId8"/>
    <p:sldId id="272" r:id="rId9"/>
    <p:sldId id="274" r:id="rId10"/>
    <p:sldId id="275" r:id="rId11"/>
    <p:sldId id="276" r:id="rId12"/>
    <p:sldId id="267" r:id="rId13"/>
    <p:sldId id="277" r:id="rId14"/>
    <p:sldId id="259" r:id="rId15"/>
    <p:sldId id="278" r:id="rId16"/>
    <p:sldId id="260" r:id="rId17"/>
    <p:sldId id="264" r:id="rId18"/>
    <p:sldId id="279" r:id="rId19"/>
    <p:sldId id="281" r:id="rId20"/>
    <p:sldId id="284" r:id="rId21"/>
    <p:sldId id="282" r:id="rId22"/>
    <p:sldId id="283" r:id="rId23"/>
    <p:sldId id="285" r:id="rId24"/>
    <p:sldId id="265" r:id="rId25"/>
    <p:sldId id="287" r:id="rId26"/>
    <p:sldId id="261" r:id="rId27"/>
    <p:sldId id="262" r:id="rId28"/>
    <p:sldId id="26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40"/>
  </p:normalViewPr>
  <p:slideViewPr>
    <p:cSldViewPr snapToGrid="0" snapToObjects="1" showGuides="1">
      <p:cViewPr varScale="1">
        <p:scale>
          <a:sx n="97" d="100"/>
          <a:sy n="97" d="100"/>
        </p:scale>
        <p:origin x="824"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jpeg>
</file>

<file path=ppt/media/image11.png>
</file>

<file path=ppt/media/image12.sv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svg>
</file>

<file path=ppt/media/image30.png>
</file>

<file path=ppt/media/image31.png>
</file>

<file path=ppt/media/image32.jpg>
</file>

<file path=ppt/media/image4.png>
</file>

<file path=ppt/media/image5.svg>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0958F1-1490-4443-9FD7-D708F0240217}" type="datetimeFigureOut">
              <a:rPr lang="en-US" smtClean="0"/>
              <a:t>7/5/22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89038B-2F54-EB47-9BBD-3DB21946FFDC}" type="slidenum">
              <a:rPr lang="en-US" smtClean="0"/>
              <a:t>‹#›</a:t>
            </a:fld>
            <a:endParaRPr lang="en-US"/>
          </a:p>
        </p:txBody>
      </p:sp>
    </p:spTree>
    <p:extLst>
      <p:ext uri="{BB962C8B-B14F-4D97-AF65-F5344CB8AC3E}">
        <p14:creationId xmlns:p14="http://schemas.microsoft.com/office/powerpoint/2010/main" val="151555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989038B-2F54-EB47-9BBD-3DB21946FFDC}" type="slidenum">
              <a:rPr lang="en-US" smtClean="0"/>
              <a:t>21</a:t>
            </a:fld>
            <a:endParaRPr lang="en-US"/>
          </a:p>
        </p:txBody>
      </p:sp>
    </p:spTree>
    <p:extLst>
      <p:ext uri="{BB962C8B-B14F-4D97-AF65-F5344CB8AC3E}">
        <p14:creationId xmlns:p14="http://schemas.microsoft.com/office/powerpoint/2010/main" val="3380887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7/5/22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38607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7/5/22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6073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7/5/22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47993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7/5/22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0820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7/5/22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4525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7/5/22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620486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7/5/22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3920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7/5/22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51820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7/5/22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27242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7/5/22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064408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7/5/22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74563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7/5/22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1261196"/>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7" r:id="rId6"/>
    <p:sldLayoutId id="2147483732" r:id="rId7"/>
    <p:sldLayoutId id="2147483733" r:id="rId8"/>
    <p:sldLayoutId id="2147483734" r:id="rId9"/>
    <p:sldLayoutId id="2147483736" r:id="rId10"/>
    <p:sldLayoutId id="2147483735" r:id="rId11"/>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kaggle.com/datasets/sammy123/lower-back-pain-symptoms-dataset"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F1314C34-F582-4EEF-86CE-F88761E52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5875" cap="flat" cmpd="sng" algn="ctr">
            <a:noFill/>
            <a:prstDash val="solid"/>
          </a:ln>
          <a:effectLst/>
          <a:extLst>
            <a:ext uri="{91240B29-F687-4F45-9708-019B960494DF}">
              <a14:hiddenLine xmlns:a14="http://schemas.microsoft.com/office/drawing/2010/main" w="1587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3">
            <a:extLst>
              <a:ext uri="{FF2B5EF4-FFF2-40B4-BE49-F238E27FC236}">
                <a16:creationId xmlns:a16="http://schemas.microsoft.com/office/drawing/2014/main" id="{30693081-2BE7-F9F2-D6AE-ABBC82D835CD}"/>
              </a:ext>
            </a:extLst>
          </p:cNvPr>
          <p:cNvPicPr>
            <a:picLocks noChangeAspect="1"/>
          </p:cNvPicPr>
          <p:nvPr/>
        </p:nvPicPr>
        <p:blipFill rotWithShape="1">
          <a:blip r:embed="rId2"/>
          <a:srcRect t="12791"/>
          <a:stretch/>
        </p:blipFill>
        <p:spPr>
          <a:xfrm>
            <a:off x="-1" y="10"/>
            <a:ext cx="12191999" cy="6857990"/>
          </a:xfrm>
          <a:prstGeom prst="rect">
            <a:avLst/>
          </a:prstGeom>
        </p:spPr>
      </p:pic>
      <p:sp>
        <p:nvSpPr>
          <p:cNvPr id="17" name="Rectangle 10">
            <a:extLst>
              <a:ext uri="{FF2B5EF4-FFF2-40B4-BE49-F238E27FC236}">
                <a16:creationId xmlns:a16="http://schemas.microsoft.com/office/drawing/2014/main" id="{7319A1DD-F557-4EC6-8A8C-F7617B4CD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118982"/>
            <a:ext cx="7537704" cy="246266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5C253F-C780-A628-BD58-8AC22BF986D8}"/>
              </a:ext>
            </a:extLst>
          </p:cNvPr>
          <p:cNvSpPr>
            <a:spLocks noGrp="1"/>
          </p:cNvSpPr>
          <p:nvPr>
            <p:ph type="ctrTitle"/>
          </p:nvPr>
        </p:nvSpPr>
        <p:spPr>
          <a:xfrm>
            <a:off x="735791" y="3331444"/>
            <a:ext cx="6470692" cy="1229306"/>
          </a:xfrm>
        </p:spPr>
        <p:txBody>
          <a:bodyPr>
            <a:normAutofit/>
          </a:bodyPr>
          <a:lstStyle/>
          <a:p>
            <a:r>
              <a:rPr lang="en-US" sz="3800">
                <a:solidFill>
                  <a:schemeClr val="tx1"/>
                </a:solidFill>
              </a:rPr>
              <a:t>Modeling &amp; Predicting </a:t>
            </a:r>
            <a:br>
              <a:rPr lang="en-US" sz="3800">
                <a:solidFill>
                  <a:schemeClr val="tx1"/>
                </a:solidFill>
              </a:rPr>
            </a:br>
            <a:r>
              <a:rPr lang="en-US" sz="3800">
                <a:solidFill>
                  <a:schemeClr val="tx1"/>
                </a:solidFill>
              </a:rPr>
              <a:t>Lower Back Pain</a:t>
            </a:r>
          </a:p>
        </p:txBody>
      </p:sp>
      <p:sp>
        <p:nvSpPr>
          <p:cNvPr id="3" name="Subtitle 2">
            <a:extLst>
              <a:ext uri="{FF2B5EF4-FFF2-40B4-BE49-F238E27FC236}">
                <a16:creationId xmlns:a16="http://schemas.microsoft.com/office/drawing/2014/main" id="{C2D1D838-5F08-2224-137A-2A5AA5250DDC}"/>
              </a:ext>
            </a:extLst>
          </p:cNvPr>
          <p:cNvSpPr>
            <a:spLocks noGrp="1"/>
          </p:cNvSpPr>
          <p:nvPr>
            <p:ph type="subTitle" idx="1"/>
          </p:nvPr>
        </p:nvSpPr>
        <p:spPr>
          <a:xfrm>
            <a:off x="735791" y="4735799"/>
            <a:ext cx="6470693" cy="605256"/>
          </a:xfrm>
        </p:spPr>
        <p:txBody>
          <a:bodyPr>
            <a:normAutofit/>
          </a:bodyPr>
          <a:lstStyle/>
          <a:p>
            <a:r>
              <a:rPr lang="en-US" dirty="0"/>
              <a:t>Jessica Pals | Entity Academy</a:t>
            </a:r>
          </a:p>
        </p:txBody>
      </p:sp>
      <p:cxnSp>
        <p:nvCxnSpPr>
          <p:cNvPr id="13" name="Straight Connector 12">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2429" y="4641183"/>
            <a:ext cx="6309360" cy="0"/>
          </a:xfrm>
          <a:prstGeom prst="line">
            <a:avLst/>
          </a:prstGeom>
          <a:ln w="19050">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sp>
        <p:nvSpPr>
          <p:cNvPr id="15" name="!!footer rectangle">
            <a:extLst>
              <a:ext uri="{FF2B5EF4-FFF2-40B4-BE49-F238E27FC236}">
                <a16:creationId xmlns:a16="http://schemas.microsoft.com/office/drawing/2014/main" id="{C390A367-0330-4E03-9D5F-40308A7975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34682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1" name="Straight Connector 2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a:xfrm>
            <a:off x="8141110" y="639098"/>
            <a:ext cx="3401961" cy="3494790"/>
          </a:xfrm>
        </p:spPr>
        <p:txBody>
          <a:bodyPr vert="horz" lIns="91440" tIns="45720" rIns="91440" bIns="45720" rtlCol="0" anchor="b">
            <a:normAutofit/>
          </a:bodyPr>
          <a:lstStyle/>
          <a:p>
            <a:r>
              <a:rPr lang="en-US" sz="5400" dirty="0">
                <a:solidFill>
                  <a:schemeClr val="tx1">
                    <a:lumMod val="85000"/>
                    <a:lumOff val="15000"/>
                  </a:schemeClr>
                </a:solidFill>
              </a:rPr>
              <a:t>Lumbar Lordosis</a:t>
            </a:r>
          </a:p>
        </p:txBody>
      </p: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8141110" y="4455621"/>
            <a:ext cx="3417990" cy="1238616"/>
          </a:xfrm>
        </p:spPr>
        <p:txBody>
          <a:bodyPr vert="horz" lIns="91440" tIns="45720" rIns="91440" bIns="45720" rtlCol="0">
            <a:normAutofit/>
          </a:bodyPr>
          <a:lstStyle/>
          <a:p>
            <a:pPr marL="0" indent="0">
              <a:lnSpc>
                <a:spcPct val="100000"/>
              </a:lnSpc>
              <a:buNone/>
            </a:pPr>
            <a:r>
              <a:rPr lang="en-US" b="1" cap="all" spc="200" dirty="0">
                <a:solidFill>
                  <a:schemeClr val="tx1">
                    <a:lumMod val="85000"/>
                    <a:lumOff val="15000"/>
                  </a:schemeClr>
                </a:solidFill>
              </a:rPr>
              <a:t>Arch in the lumbar spine</a:t>
            </a:r>
          </a:p>
        </p:txBody>
      </p:sp>
      <p:pic>
        <p:nvPicPr>
          <p:cNvPr id="7" name="Picture 6" descr="Diagram&#10;&#10;Description automatically generated">
            <a:extLst>
              <a:ext uri="{FF2B5EF4-FFF2-40B4-BE49-F238E27FC236}">
                <a16:creationId xmlns:a16="http://schemas.microsoft.com/office/drawing/2014/main" id="{D7780F0A-9DE4-A479-51FB-BF2044EA87CD}"/>
              </a:ext>
            </a:extLst>
          </p:cNvPr>
          <p:cNvPicPr>
            <a:picLocks noChangeAspect="1"/>
          </p:cNvPicPr>
          <p:nvPr/>
        </p:nvPicPr>
        <p:blipFill>
          <a:blip r:embed="rId2"/>
          <a:stretch>
            <a:fillRect/>
          </a:stretch>
        </p:blipFill>
        <p:spPr>
          <a:xfrm>
            <a:off x="633999" y="1300860"/>
            <a:ext cx="6912217" cy="3732597"/>
          </a:xfrm>
          <a:prstGeom prst="rect">
            <a:avLst/>
          </a:prstGeom>
        </p:spPr>
      </p:pic>
      <p:cxnSp>
        <p:nvCxnSpPr>
          <p:cNvPr id="25" name="Straight Connector 24">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44496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377D62-CB3C-0FD8-3D43-8F305A6D7E2B}"/>
              </a:ext>
            </a:extLst>
          </p:cNvPr>
          <p:cNvSpPr>
            <a:spLocks noGrp="1"/>
          </p:cNvSpPr>
          <p:nvPr>
            <p:ph type="title"/>
          </p:nvPr>
        </p:nvSpPr>
        <p:spPr>
          <a:xfrm>
            <a:off x="6411685" y="634946"/>
            <a:ext cx="5127171" cy="1450757"/>
          </a:xfrm>
        </p:spPr>
        <p:txBody>
          <a:bodyPr>
            <a:normAutofit/>
          </a:bodyPr>
          <a:lstStyle/>
          <a:p>
            <a:r>
              <a:rPr lang="en-US" sz="5400" dirty="0"/>
              <a:t>Spondylolisthesis</a:t>
            </a:r>
          </a:p>
        </p:txBody>
      </p:sp>
      <p:pic>
        <p:nvPicPr>
          <p:cNvPr id="5" name="Picture 4" descr="Graphical user interface, application&#10;&#10;Description automatically generated">
            <a:extLst>
              <a:ext uri="{FF2B5EF4-FFF2-40B4-BE49-F238E27FC236}">
                <a16:creationId xmlns:a16="http://schemas.microsoft.com/office/drawing/2014/main" id="{2FAA5689-4C29-B129-2E44-A3E307315D23}"/>
              </a:ext>
            </a:extLst>
          </p:cNvPr>
          <p:cNvPicPr>
            <a:picLocks noChangeAspect="1"/>
          </p:cNvPicPr>
          <p:nvPr/>
        </p:nvPicPr>
        <p:blipFill>
          <a:blip r:embed="rId2"/>
          <a:stretch>
            <a:fillRect/>
          </a:stretch>
        </p:blipFill>
        <p:spPr>
          <a:xfrm>
            <a:off x="727865" y="645106"/>
            <a:ext cx="4946001" cy="5247747"/>
          </a:xfrm>
          <a:prstGeom prst="rect">
            <a:avLst/>
          </a:prstGeom>
        </p:spPr>
      </p:pic>
      <p:cxnSp>
        <p:nvCxnSpPr>
          <p:cNvPr id="12" name="Straight Connector 11">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B1AEAF6-6E17-9D12-B3D8-193D2A858B97}"/>
              </a:ext>
            </a:extLst>
          </p:cNvPr>
          <p:cNvSpPr>
            <a:spLocks noGrp="1"/>
          </p:cNvSpPr>
          <p:nvPr>
            <p:ph idx="1"/>
          </p:nvPr>
        </p:nvSpPr>
        <p:spPr>
          <a:xfrm>
            <a:off x="6411684" y="2407436"/>
            <a:ext cx="5127172" cy="3461658"/>
          </a:xfrm>
        </p:spPr>
        <p:txBody>
          <a:bodyPr>
            <a:normAutofit/>
          </a:bodyPr>
          <a:lstStyle/>
          <a:p>
            <a:r>
              <a:rPr lang="en-US" dirty="0"/>
              <a:t>The lower vertebrae (bones that make up the spine) slip apart from one another.</a:t>
            </a:r>
          </a:p>
          <a:p>
            <a:r>
              <a:rPr lang="en-US" dirty="0"/>
              <a:t>Has degrees of severity and can be notably more serious/painful than scoliosis and lumbar lordosis.</a:t>
            </a:r>
          </a:p>
        </p:txBody>
      </p:sp>
      <p:sp>
        <p:nvSpPr>
          <p:cNvPr id="14" name="Rectangle 13">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998249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A7095-C99B-447D-9239-625AAD5C8982}"/>
              </a:ext>
            </a:extLst>
          </p:cNvPr>
          <p:cNvSpPr>
            <a:spLocks noGrp="1"/>
          </p:cNvSpPr>
          <p:nvPr>
            <p:ph type="title"/>
          </p:nvPr>
        </p:nvSpPr>
        <p:spPr/>
        <p:txBody>
          <a:bodyPr/>
          <a:lstStyle/>
          <a:p>
            <a:r>
              <a:rPr lang="en-US" dirty="0"/>
              <a:t>About the Data</a:t>
            </a:r>
          </a:p>
        </p:txBody>
      </p:sp>
      <p:sp>
        <p:nvSpPr>
          <p:cNvPr id="3" name="Content Placeholder 2">
            <a:extLst>
              <a:ext uri="{FF2B5EF4-FFF2-40B4-BE49-F238E27FC236}">
                <a16:creationId xmlns:a16="http://schemas.microsoft.com/office/drawing/2014/main" id="{672F447D-5982-EDC8-5578-F3224B2ADF29}"/>
              </a:ext>
            </a:extLst>
          </p:cNvPr>
          <p:cNvSpPr>
            <a:spLocks noGrp="1"/>
          </p:cNvSpPr>
          <p:nvPr>
            <p:ph idx="1"/>
          </p:nvPr>
        </p:nvSpPr>
        <p:spPr/>
        <p:txBody>
          <a:bodyPr/>
          <a:lstStyle/>
          <a:p>
            <a:r>
              <a:rPr lang="en-US" dirty="0"/>
              <a:t>- The data consists of 12 attributes of the spine (</a:t>
            </a:r>
            <a:r>
              <a:rPr lang="en-US" i="1" dirty="0"/>
              <a:t>measurements taken from an x-ray of a patient</a:t>
            </a:r>
            <a:r>
              <a:rPr lang="en-US" dirty="0"/>
              <a:t>) and a classifier of whether that person experiences abnormal pain or not (</a:t>
            </a:r>
            <a:r>
              <a:rPr lang="en-US" i="1" dirty="0"/>
              <a:t>reported by the patient</a:t>
            </a:r>
            <a:r>
              <a:rPr lang="en-US" dirty="0"/>
              <a:t>).</a:t>
            </a:r>
          </a:p>
          <a:p>
            <a:r>
              <a:rPr lang="en-US" dirty="0"/>
              <a:t>- No demographic data for each patient, just measurements of the attributes.</a:t>
            </a:r>
          </a:p>
          <a:p>
            <a:r>
              <a:rPr lang="en-US" dirty="0"/>
              <a:t>- Sample Size = 310</a:t>
            </a:r>
          </a:p>
          <a:p>
            <a:endParaRPr lang="en-US" dirty="0"/>
          </a:p>
          <a:p>
            <a:r>
              <a:rPr lang="en-US" dirty="0">
                <a:hlinkClick r:id="rId2"/>
              </a:rPr>
              <a:t>https://www.kaggle.com/datasets/sammy123/lower-back-pain-symptoms-dataset</a:t>
            </a:r>
            <a:endParaRPr lang="en-US" dirty="0"/>
          </a:p>
          <a:p>
            <a:endParaRPr lang="en-US" dirty="0"/>
          </a:p>
          <a:p>
            <a:endParaRPr lang="en-US" dirty="0"/>
          </a:p>
        </p:txBody>
      </p:sp>
    </p:spTree>
    <p:extLst>
      <p:ext uri="{BB962C8B-B14F-4D97-AF65-F5344CB8AC3E}">
        <p14:creationId xmlns:p14="http://schemas.microsoft.com/office/powerpoint/2010/main" val="1412912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A7095-C99B-447D-9239-625AAD5C8982}"/>
              </a:ext>
            </a:extLst>
          </p:cNvPr>
          <p:cNvSpPr>
            <a:spLocks noGrp="1"/>
          </p:cNvSpPr>
          <p:nvPr>
            <p:ph type="title"/>
          </p:nvPr>
        </p:nvSpPr>
        <p:spPr/>
        <p:txBody>
          <a:bodyPr/>
          <a:lstStyle/>
          <a:p>
            <a:r>
              <a:rPr lang="en-US" dirty="0"/>
              <a:t>About the Data</a:t>
            </a:r>
          </a:p>
        </p:txBody>
      </p:sp>
      <p:sp>
        <p:nvSpPr>
          <p:cNvPr id="3" name="Content Placeholder 2">
            <a:extLst>
              <a:ext uri="{FF2B5EF4-FFF2-40B4-BE49-F238E27FC236}">
                <a16:creationId xmlns:a16="http://schemas.microsoft.com/office/drawing/2014/main" id="{672F447D-5982-EDC8-5578-F3224B2ADF29}"/>
              </a:ext>
            </a:extLst>
          </p:cNvPr>
          <p:cNvSpPr>
            <a:spLocks noGrp="1"/>
          </p:cNvSpPr>
          <p:nvPr>
            <p:ph idx="1"/>
          </p:nvPr>
        </p:nvSpPr>
        <p:spPr>
          <a:xfrm>
            <a:off x="1097280" y="2108201"/>
            <a:ext cx="10058400" cy="4249056"/>
          </a:xfrm>
        </p:spPr>
        <p:txBody>
          <a:bodyPr numCol="2">
            <a:normAutofit/>
          </a:bodyPr>
          <a:lstStyle/>
          <a:p>
            <a:r>
              <a:rPr lang="en-US" b="1" dirty="0"/>
              <a:t>Attributes</a:t>
            </a:r>
          </a:p>
          <a:p>
            <a:r>
              <a:rPr lang="en-US" dirty="0"/>
              <a:t>Pelvic Incidence</a:t>
            </a:r>
          </a:p>
          <a:p>
            <a:r>
              <a:rPr lang="en-US" dirty="0"/>
              <a:t>Pelvic Tilt</a:t>
            </a:r>
          </a:p>
          <a:p>
            <a:r>
              <a:rPr lang="en-US" dirty="0"/>
              <a:t>Pelvic Radius</a:t>
            </a:r>
          </a:p>
          <a:p>
            <a:r>
              <a:rPr lang="en-US" dirty="0"/>
              <a:t>Sacral Slope</a:t>
            </a:r>
          </a:p>
          <a:p>
            <a:r>
              <a:rPr lang="en-US" dirty="0"/>
              <a:t>Pelvic Slope</a:t>
            </a:r>
          </a:p>
          <a:p>
            <a:r>
              <a:rPr lang="en-US" dirty="0"/>
              <a:t>Thoracic Slope</a:t>
            </a:r>
          </a:p>
          <a:p>
            <a:endParaRPr lang="en-US" dirty="0"/>
          </a:p>
          <a:p>
            <a:endParaRPr lang="en-US" dirty="0"/>
          </a:p>
          <a:p>
            <a:r>
              <a:rPr lang="en-US" dirty="0"/>
              <a:t>Lumbar Lordosis</a:t>
            </a:r>
          </a:p>
          <a:p>
            <a:r>
              <a:rPr lang="en-US" dirty="0"/>
              <a:t>Degree of Spondylolisthesis</a:t>
            </a:r>
          </a:p>
          <a:p>
            <a:r>
              <a:rPr lang="en-US" dirty="0"/>
              <a:t>Direct Tilt</a:t>
            </a:r>
          </a:p>
          <a:p>
            <a:r>
              <a:rPr lang="en-US" dirty="0"/>
              <a:t>Cervical Tilt</a:t>
            </a:r>
          </a:p>
          <a:p>
            <a:r>
              <a:rPr lang="en-US" dirty="0"/>
              <a:t>Sacrum Angle</a:t>
            </a:r>
          </a:p>
          <a:p>
            <a:r>
              <a:rPr lang="en-US" dirty="0"/>
              <a:t>Scoliosis Slope</a:t>
            </a:r>
          </a:p>
          <a:p>
            <a:endParaRPr lang="en-US" dirty="0"/>
          </a:p>
        </p:txBody>
      </p:sp>
    </p:spTree>
    <p:extLst>
      <p:ext uri="{BB962C8B-B14F-4D97-AF65-F5344CB8AC3E}">
        <p14:creationId xmlns:p14="http://schemas.microsoft.com/office/powerpoint/2010/main" val="87238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8D36-7EF5-5BAA-D706-E8F9DFC9388D}"/>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FB5BEB57-BA46-C05D-8680-64064A20FA17}"/>
              </a:ext>
            </a:extLst>
          </p:cNvPr>
          <p:cNvSpPr>
            <a:spLocks noGrp="1"/>
          </p:cNvSpPr>
          <p:nvPr>
            <p:ph idx="1"/>
          </p:nvPr>
        </p:nvSpPr>
        <p:spPr/>
        <p:txBody>
          <a:bodyPr>
            <a:normAutofit/>
          </a:bodyPr>
          <a:lstStyle/>
          <a:p>
            <a:r>
              <a:rPr lang="en-US" b="1" dirty="0"/>
              <a:t>Dataset was found and downloaded from Kaggle.</a:t>
            </a:r>
          </a:p>
          <a:p>
            <a:endParaRPr lang="en-US" b="1" dirty="0"/>
          </a:p>
          <a:p>
            <a:r>
              <a:rPr lang="en-US" b="1" dirty="0"/>
              <a:t>Data Cleaning Done in Python:</a:t>
            </a:r>
          </a:p>
          <a:p>
            <a:r>
              <a:rPr lang="en-US" dirty="0"/>
              <a:t>- Unnecessary column removed.</a:t>
            </a:r>
          </a:p>
          <a:p>
            <a:r>
              <a:rPr lang="en-US" dirty="0"/>
              <a:t>- Columns renamed as attributes.</a:t>
            </a:r>
          </a:p>
          <a:p>
            <a:r>
              <a:rPr lang="en-US" dirty="0"/>
              <a:t>- Pain recoded from Abnormal/Normal to 0/1.</a:t>
            </a:r>
          </a:p>
        </p:txBody>
      </p:sp>
    </p:spTree>
    <p:extLst>
      <p:ext uri="{BB962C8B-B14F-4D97-AF65-F5344CB8AC3E}">
        <p14:creationId xmlns:p14="http://schemas.microsoft.com/office/powerpoint/2010/main" val="2469114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8D36-7EF5-5BAA-D706-E8F9DFC9388D}"/>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FB5BEB57-BA46-C05D-8680-64064A20FA17}"/>
              </a:ext>
            </a:extLst>
          </p:cNvPr>
          <p:cNvSpPr>
            <a:spLocks noGrp="1"/>
          </p:cNvSpPr>
          <p:nvPr>
            <p:ph idx="1"/>
          </p:nvPr>
        </p:nvSpPr>
        <p:spPr>
          <a:xfrm>
            <a:off x="1097280" y="2473673"/>
            <a:ext cx="10058400" cy="3760891"/>
          </a:xfrm>
        </p:spPr>
        <p:txBody>
          <a:bodyPr numCol="3">
            <a:normAutofit/>
          </a:bodyPr>
          <a:lstStyle/>
          <a:p>
            <a:pPr algn="ctr"/>
            <a:r>
              <a:rPr lang="en-US" b="1" dirty="0"/>
              <a:t>Backwards Regression Analysis in R</a:t>
            </a:r>
          </a:p>
          <a:p>
            <a:pPr algn="ctr"/>
            <a:endParaRPr lang="en-US" b="1" dirty="0"/>
          </a:p>
          <a:p>
            <a:pPr algn="ctr"/>
            <a:endParaRPr lang="en-US" b="1" dirty="0"/>
          </a:p>
          <a:p>
            <a:pPr algn="ctr"/>
            <a:endParaRPr lang="en-US" b="1" dirty="0"/>
          </a:p>
          <a:p>
            <a:pPr algn="ctr"/>
            <a:endParaRPr lang="en-US" b="1" dirty="0"/>
          </a:p>
          <a:p>
            <a:pPr algn="ctr"/>
            <a:endParaRPr lang="en-US" b="1" dirty="0"/>
          </a:p>
          <a:p>
            <a:pPr algn="ctr"/>
            <a:r>
              <a:rPr lang="en-US" b="1" dirty="0"/>
              <a:t>Machine Learning in Python</a:t>
            </a:r>
          </a:p>
          <a:p>
            <a:pPr algn="ctr"/>
            <a:endParaRPr lang="en-US" b="1" dirty="0"/>
          </a:p>
          <a:p>
            <a:pPr algn="ctr"/>
            <a:endParaRPr lang="en-US" b="1" dirty="0"/>
          </a:p>
          <a:p>
            <a:pPr algn="ctr"/>
            <a:endParaRPr lang="en-US" b="1" dirty="0"/>
          </a:p>
          <a:p>
            <a:pPr algn="ctr"/>
            <a:endParaRPr lang="en-US" b="1" dirty="0"/>
          </a:p>
          <a:p>
            <a:pPr algn="ctr"/>
            <a:endParaRPr lang="en-US" b="1" dirty="0"/>
          </a:p>
          <a:p>
            <a:pPr algn="ctr"/>
            <a:endParaRPr lang="en-US" b="1" dirty="0"/>
          </a:p>
          <a:p>
            <a:pPr algn="ctr"/>
            <a:r>
              <a:rPr lang="en-US" b="1" dirty="0"/>
              <a:t>Visualization in Python and Tableau</a:t>
            </a:r>
          </a:p>
        </p:txBody>
      </p:sp>
      <p:pic>
        <p:nvPicPr>
          <p:cNvPr id="5" name="Picture 4" descr="Icon&#10;&#10;Description automatically generated">
            <a:extLst>
              <a:ext uri="{FF2B5EF4-FFF2-40B4-BE49-F238E27FC236}">
                <a16:creationId xmlns:a16="http://schemas.microsoft.com/office/drawing/2014/main" id="{DC195A6F-4848-4850-5D26-FEE95117CC6F}"/>
              </a:ext>
            </a:extLst>
          </p:cNvPr>
          <p:cNvPicPr>
            <a:picLocks noChangeAspect="1"/>
          </p:cNvPicPr>
          <p:nvPr/>
        </p:nvPicPr>
        <p:blipFill>
          <a:blip r:embed="rId2"/>
          <a:stretch>
            <a:fillRect/>
          </a:stretch>
        </p:blipFill>
        <p:spPr>
          <a:xfrm>
            <a:off x="1693628" y="3600761"/>
            <a:ext cx="2082800" cy="2082800"/>
          </a:xfrm>
          <a:prstGeom prst="rect">
            <a:avLst/>
          </a:prstGeom>
        </p:spPr>
      </p:pic>
      <p:pic>
        <p:nvPicPr>
          <p:cNvPr id="7" name="Picture 6" descr="A picture containing logo&#10;&#10;Description automatically generated">
            <a:extLst>
              <a:ext uri="{FF2B5EF4-FFF2-40B4-BE49-F238E27FC236}">
                <a16:creationId xmlns:a16="http://schemas.microsoft.com/office/drawing/2014/main" id="{9B0FD7F1-CC7E-DBC9-F9AA-F05908B442AB}"/>
              </a:ext>
            </a:extLst>
          </p:cNvPr>
          <p:cNvPicPr>
            <a:picLocks noChangeAspect="1"/>
          </p:cNvPicPr>
          <p:nvPr/>
        </p:nvPicPr>
        <p:blipFill>
          <a:blip r:embed="rId3"/>
          <a:stretch>
            <a:fillRect/>
          </a:stretch>
        </p:blipFill>
        <p:spPr>
          <a:xfrm>
            <a:off x="5209592" y="3760948"/>
            <a:ext cx="1664062" cy="2288085"/>
          </a:xfrm>
          <a:prstGeom prst="rect">
            <a:avLst/>
          </a:prstGeom>
        </p:spPr>
      </p:pic>
      <p:pic>
        <p:nvPicPr>
          <p:cNvPr id="9" name="Picture 8" descr="Chart, logo&#10;&#10;Description automatically generated">
            <a:extLst>
              <a:ext uri="{FF2B5EF4-FFF2-40B4-BE49-F238E27FC236}">
                <a16:creationId xmlns:a16="http://schemas.microsoft.com/office/drawing/2014/main" id="{71C0EB0B-7A9E-34A7-984A-13CF617F2617}"/>
              </a:ext>
            </a:extLst>
          </p:cNvPr>
          <p:cNvPicPr>
            <a:picLocks noChangeAspect="1"/>
          </p:cNvPicPr>
          <p:nvPr/>
        </p:nvPicPr>
        <p:blipFill rotWithShape="1">
          <a:blip r:embed="rId4"/>
          <a:srcRect b="20568"/>
          <a:stretch/>
        </p:blipFill>
        <p:spPr>
          <a:xfrm>
            <a:off x="8306818" y="3600761"/>
            <a:ext cx="2640409" cy="2097314"/>
          </a:xfrm>
          <a:prstGeom prst="rect">
            <a:avLst/>
          </a:prstGeom>
        </p:spPr>
      </p:pic>
    </p:spTree>
    <p:extLst>
      <p:ext uri="{BB962C8B-B14F-4D97-AF65-F5344CB8AC3E}">
        <p14:creationId xmlns:p14="http://schemas.microsoft.com/office/powerpoint/2010/main" val="25891718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F3408-67B8-9A25-EBA3-A188DCF01468}"/>
              </a:ext>
            </a:extLst>
          </p:cNvPr>
          <p:cNvSpPr>
            <a:spLocks noGrp="1"/>
          </p:cNvSpPr>
          <p:nvPr>
            <p:ph type="title"/>
          </p:nvPr>
        </p:nvSpPr>
        <p:spPr/>
        <p:txBody>
          <a:bodyPr/>
          <a:lstStyle/>
          <a:p>
            <a:pPr algn="ctr"/>
            <a:r>
              <a:rPr lang="en-US" dirty="0"/>
              <a:t>Evaluation Questions &amp; Results</a:t>
            </a:r>
          </a:p>
        </p:txBody>
      </p:sp>
      <p:pic>
        <p:nvPicPr>
          <p:cNvPr id="9" name="Content Placeholder 8" descr="Group of people doing yoga">
            <a:extLst>
              <a:ext uri="{FF2B5EF4-FFF2-40B4-BE49-F238E27FC236}">
                <a16:creationId xmlns:a16="http://schemas.microsoft.com/office/drawing/2014/main" id="{14344804-5292-CA85-50CD-28734AA218F6}"/>
              </a:ext>
            </a:extLst>
          </p:cNvPr>
          <p:cNvPicPr>
            <a:picLocks noGrp="1" noChangeAspect="1"/>
          </p:cNvPicPr>
          <p:nvPr>
            <p:ph idx="1"/>
          </p:nvPr>
        </p:nvPicPr>
        <p:blipFill>
          <a:blip r:embed="rId2"/>
          <a:stretch>
            <a:fillRect/>
          </a:stretch>
        </p:blipFill>
        <p:spPr>
          <a:xfrm>
            <a:off x="3587421" y="2282372"/>
            <a:ext cx="5017157" cy="3760788"/>
          </a:xfrm>
        </p:spPr>
      </p:pic>
    </p:spTree>
    <p:extLst>
      <p:ext uri="{BB962C8B-B14F-4D97-AF65-F5344CB8AC3E}">
        <p14:creationId xmlns:p14="http://schemas.microsoft.com/office/powerpoint/2010/main" val="12103337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B3838-EB49-4D56-53AF-C98F99067978}"/>
              </a:ext>
            </a:extLst>
          </p:cNvPr>
          <p:cNvSpPr>
            <a:spLocks noGrp="1"/>
          </p:cNvSpPr>
          <p:nvPr>
            <p:ph type="title"/>
          </p:nvPr>
        </p:nvSpPr>
        <p:spPr/>
        <p:txBody>
          <a:bodyPr/>
          <a:lstStyle/>
          <a:p>
            <a:r>
              <a:rPr lang="en-US" dirty="0"/>
              <a:t>Which attributes have the greatest impact on lower back pain?</a:t>
            </a:r>
          </a:p>
        </p:txBody>
      </p:sp>
      <p:sp>
        <p:nvSpPr>
          <p:cNvPr id="3" name="Content Placeholder 2">
            <a:extLst>
              <a:ext uri="{FF2B5EF4-FFF2-40B4-BE49-F238E27FC236}">
                <a16:creationId xmlns:a16="http://schemas.microsoft.com/office/drawing/2014/main" id="{628435BB-6AE6-0995-768C-F1F53BF4C2F9}"/>
              </a:ext>
            </a:extLst>
          </p:cNvPr>
          <p:cNvSpPr>
            <a:spLocks noGrp="1"/>
          </p:cNvSpPr>
          <p:nvPr>
            <p:ph idx="1"/>
          </p:nvPr>
        </p:nvSpPr>
        <p:spPr/>
        <p:txBody>
          <a:bodyPr/>
          <a:lstStyle/>
          <a:p>
            <a:r>
              <a:rPr lang="en-US" dirty="0"/>
              <a:t>To answer this question, a backwards elimination stepwise regression was performed on the data.</a:t>
            </a:r>
          </a:p>
          <a:p>
            <a:endParaRPr lang="en-US" dirty="0"/>
          </a:p>
          <a:p>
            <a:r>
              <a:rPr lang="en-US" dirty="0"/>
              <a:t>This looked at each attribute and narrowed them down to a list of the attributes the regression model determined having the most influence over a person’s pain status: normal vs. abnormal.</a:t>
            </a:r>
          </a:p>
        </p:txBody>
      </p:sp>
    </p:spTree>
    <p:extLst>
      <p:ext uri="{BB962C8B-B14F-4D97-AF65-F5344CB8AC3E}">
        <p14:creationId xmlns:p14="http://schemas.microsoft.com/office/powerpoint/2010/main" val="1138166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B3838-EB49-4D56-53AF-C98F99067978}"/>
              </a:ext>
            </a:extLst>
          </p:cNvPr>
          <p:cNvSpPr>
            <a:spLocks noGrp="1"/>
          </p:cNvSpPr>
          <p:nvPr>
            <p:ph type="title"/>
          </p:nvPr>
        </p:nvSpPr>
        <p:spPr/>
        <p:txBody>
          <a:bodyPr/>
          <a:lstStyle/>
          <a:p>
            <a:r>
              <a:rPr lang="en-US" dirty="0"/>
              <a:t>Which attributes have the greatest impact on lower back pain?</a:t>
            </a:r>
          </a:p>
        </p:txBody>
      </p:sp>
      <p:sp>
        <p:nvSpPr>
          <p:cNvPr id="3" name="Content Placeholder 2">
            <a:extLst>
              <a:ext uri="{FF2B5EF4-FFF2-40B4-BE49-F238E27FC236}">
                <a16:creationId xmlns:a16="http://schemas.microsoft.com/office/drawing/2014/main" id="{628435BB-6AE6-0995-768C-F1F53BF4C2F9}"/>
              </a:ext>
            </a:extLst>
          </p:cNvPr>
          <p:cNvSpPr>
            <a:spLocks noGrp="1"/>
          </p:cNvSpPr>
          <p:nvPr>
            <p:ph idx="1"/>
          </p:nvPr>
        </p:nvSpPr>
        <p:spPr/>
        <p:txBody>
          <a:bodyPr numCol="2"/>
          <a:lstStyle/>
          <a:p>
            <a:r>
              <a:rPr lang="en-US" b="1" dirty="0"/>
              <a:t>Most Influential Attributes on Lower Back Pain:</a:t>
            </a:r>
          </a:p>
          <a:p>
            <a:r>
              <a:rPr lang="en-US" dirty="0"/>
              <a:t>Pelvic Incidence</a:t>
            </a:r>
          </a:p>
          <a:p>
            <a:r>
              <a:rPr lang="en-US" i="1" dirty="0"/>
              <a:t>Pelvic Radius</a:t>
            </a:r>
          </a:p>
          <a:p>
            <a:r>
              <a:rPr lang="en-US" i="1" dirty="0"/>
              <a:t>Pelvic Tilt</a:t>
            </a:r>
          </a:p>
          <a:p>
            <a:r>
              <a:rPr lang="en-US" i="1" dirty="0"/>
              <a:t>Degree of Spondylolisthesis</a:t>
            </a:r>
          </a:p>
          <a:p>
            <a:r>
              <a:rPr lang="en-US" dirty="0"/>
              <a:t>Lumbar Lordosis Angle</a:t>
            </a:r>
          </a:p>
          <a:p>
            <a:endParaRPr lang="en-US" dirty="0"/>
          </a:p>
          <a:p>
            <a:pPr marL="0" indent="0">
              <a:buNone/>
            </a:pPr>
            <a:endParaRPr lang="en-US" dirty="0"/>
          </a:p>
          <a:p>
            <a:pPr marL="0" indent="0">
              <a:buNone/>
            </a:pPr>
            <a:endParaRPr lang="en-US" dirty="0"/>
          </a:p>
          <a:p>
            <a:pPr marL="0" indent="0">
              <a:buNone/>
            </a:pPr>
            <a:r>
              <a:rPr lang="en-US" i="1" dirty="0"/>
              <a:t>Pelvic Radius, Pelvic Tilt, and Degree of Spondylolisthesis have the most significant influence on whether some experiences lower back pain.</a:t>
            </a:r>
          </a:p>
        </p:txBody>
      </p:sp>
    </p:spTree>
    <p:extLst>
      <p:ext uri="{BB962C8B-B14F-4D97-AF65-F5344CB8AC3E}">
        <p14:creationId xmlns:p14="http://schemas.microsoft.com/office/powerpoint/2010/main" val="19879224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chart&#10;&#10;Description automatically generated">
            <a:extLst>
              <a:ext uri="{FF2B5EF4-FFF2-40B4-BE49-F238E27FC236}">
                <a16:creationId xmlns:a16="http://schemas.microsoft.com/office/drawing/2014/main" id="{E455BB9F-4573-B3F5-5480-298234D6D7AC}"/>
              </a:ext>
            </a:extLst>
          </p:cNvPr>
          <p:cNvPicPr>
            <a:picLocks noChangeAspect="1"/>
          </p:cNvPicPr>
          <p:nvPr/>
        </p:nvPicPr>
        <p:blipFill rotWithShape="1">
          <a:blip r:embed="rId2"/>
          <a:srcRect r="1852" b="3105"/>
          <a:stretch/>
        </p:blipFill>
        <p:spPr>
          <a:xfrm>
            <a:off x="943429" y="72570"/>
            <a:ext cx="10232571" cy="6313716"/>
          </a:xfrm>
          <a:prstGeom prst="rect">
            <a:avLst/>
          </a:prstGeom>
        </p:spPr>
      </p:pic>
      <p:sp>
        <p:nvSpPr>
          <p:cNvPr id="4" name="TextBox 3">
            <a:extLst>
              <a:ext uri="{FF2B5EF4-FFF2-40B4-BE49-F238E27FC236}">
                <a16:creationId xmlns:a16="http://schemas.microsoft.com/office/drawing/2014/main" id="{6B0DDF37-E2E7-A601-2088-030D2ECB4993}"/>
              </a:ext>
            </a:extLst>
          </p:cNvPr>
          <p:cNvSpPr txBox="1"/>
          <p:nvPr/>
        </p:nvSpPr>
        <p:spPr>
          <a:xfrm>
            <a:off x="11988800" y="-420914"/>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02949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2B405-E804-46DC-6D3B-2E24CD6C5348}"/>
              </a:ext>
            </a:extLst>
          </p:cNvPr>
          <p:cNvSpPr>
            <a:spLocks noGrp="1"/>
          </p:cNvSpPr>
          <p:nvPr>
            <p:ph type="title"/>
          </p:nvPr>
        </p:nvSpPr>
        <p:spPr/>
        <p:txBody>
          <a:bodyPr/>
          <a:lstStyle/>
          <a:p>
            <a:r>
              <a:rPr lang="en-US" dirty="0"/>
              <a:t>My Personal Background</a:t>
            </a:r>
          </a:p>
        </p:txBody>
      </p:sp>
      <p:sp>
        <p:nvSpPr>
          <p:cNvPr id="3" name="Content Placeholder 2">
            <a:extLst>
              <a:ext uri="{FF2B5EF4-FFF2-40B4-BE49-F238E27FC236}">
                <a16:creationId xmlns:a16="http://schemas.microsoft.com/office/drawing/2014/main" id="{BFA2C6F3-5364-3934-A54E-E0839C45A41C}"/>
              </a:ext>
            </a:extLst>
          </p:cNvPr>
          <p:cNvSpPr>
            <a:spLocks noGrp="1"/>
          </p:cNvSpPr>
          <p:nvPr>
            <p:ph idx="1"/>
          </p:nvPr>
        </p:nvSpPr>
        <p:spPr>
          <a:xfrm>
            <a:off x="1097280" y="2108201"/>
            <a:ext cx="10058400" cy="4118428"/>
          </a:xfrm>
        </p:spPr>
        <p:txBody>
          <a:bodyPr/>
          <a:lstStyle/>
          <a:p>
            <a:r>
              <a:rPr lang="en-US" dirty="0"/>
              <a:t>Bachelor of Science Psychology Graduate from </a:t>
            </a:r>
            <a:r>
              <a:rPr lang="en-US" dirty="0" err="1"/>
              <a:t>uMass</a:t>
            </a:r>
            <a:r>
              <a:rPr lang="en-US" dirty="0"/>
              <a:t> Amherst, field research with Harvard University. </a:t>
            </a:r>
          </a:p>
          <a:p>
            <a:r>
              <a:rPr lang="en-US" dirty="0"/>
              <a:t>Transcribed audio data from product development research when Amazon was developing their “Alexa” technology.</a:t>
            </a:r>
          </a:p>
          <a:p>
            <a:r>
              <a:rPr lang="en-US" dirty="0"/>
              <a:t>Broad range of work experience from research, transcription, business operations analysis, store management and customer service.</a:t>
            </a:r>
          </a:p>
          <a:p>
            <a:endParaRPr lang="en-US" dirty="0"/>
          </a:p>
        </p:txBody>
      </p:sp>
      <p:pic>
        <p:nvPicPr>
          <p:cNvPr id="5" name="Graphic 4" descr="Mental Health with solid fill">
            <a:extLst>
              <a:ext uri="{FF2B5EF4-FFF2-40B4-BE49-F238E27FC236}">
                <a16:creationId xmlns:a16="http://schemas.microsoft.com/office/drawing/2014/main" id="{CED2CF5F-01A8-3ADE-93D1-E3ABC79F5D7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589314" y="4954692"/>
            <a:ext cx="914400" cy="914400"/>
          </a:xfrm>
          <a:prstGeom prst="rect">
            <a:avLst/>
          </a:prstGeom>
        </p:spPr>
      </p:pic>
      <p:pic>
        <p:nvPicPr>
          <p:cNvPr id="7" name="Graphic 6" descr="Research with solid fill">
            <a:extLst>
              <a:ext uri="{FF2B5EF4-FFF2-40B4-BE49-F238E27FC236}">
                <a16:creationId xmlns:a16="http://schemas.microsoft.com/office/drawing/2014/main" id="{36672A07-37B5-F8DF-B618-29BEDE4B6C9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142343" y="4954692"/>
            <a:ext cx="914400" cy="914400"/>
          </a:xfrm>
          <a:prstGeom prst="rect">
            <a:avLst/>
          </a:prstGeom>
        </p:spPr>
      </p:pic>
      <p:pic>
        <p:nvPicPr>
          <p:cNvPr id="9" name="Graphic 8" descr="Books with solid fill">
            <a:extLst>
              <a:ext uri="{FF2B5EF4-FFF2-40B4-BE49-F238E27FC236}">
                <a16:creationId xmlns:a16="http://schemas.microsoft.com/office/drawing/2014/main" id="{C10F7C78-1A31-85CE-B86F-62E90CC47A1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695372" y="4954692"/>
            <a:ext cx="914400" cy="914400"/>
          </a:xfrm>
          <a:prstGeom prst="rect">
            <a:avLst/>
          </a:prstGeom>
        </p:spPr>
      </p:pic>
    </p:spTree>
    <p:extLst>
      <p:ext uri="{BB962C8B-B14F-4D97-AF65-F5344CB8AC3E}">
        <p14:creationId xmlns:p14="http://schemas.microsoft.com/office/powerpoint/2010/main" val="39894367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2F22E5-FFCC-7D09-3DDC-58EE57A54E4F}"/>
              </a:ext>
            </a:extLst>
          </p:cNvPr>
          <p:cNvSpPr txBox="1"/>
          <p:nvPr/>
        </p:nvSpPr>
        <p:spPr>
          <a:xfrm>
            <a:off x="1003259" y="2406524"/>
            <a:ext cx="10390455" cy="1477328"/>
          </a:xfrm>
          <a:prstGeom prst="rect">
            <a:avLst/>
          </a:prstGeom>
          <a:noFill/>
        </p:spPr>
        <p:txBody>
          <a:bodyPr wrap="square" rtlCol="0">
            <a:spAutoFit/>
          </a:bodyPr>
          <a:lstStyle/>
          <a:p>
            <a:r>
              <a:rPr lang="en-US" dirty="0"/>
              <a:t>From a quick glance, you can see that the biggest difference between between normal and abnormal pain was in the degree of spondylolisthesis.</a:t>
            </a:r>
          </a:p>
          <a:p>
            <a:endParaRPr lang="en-US" dirty="0"/>
          </a:p>
          <a:p>
            <a:r>
              <a:rPr lang="en-US" dirty="0"/>
              <a:t>This makes sense, as spondylolisthesis is the most severe spine condition covered in the dataset and generally can experience more pain than scoliosis and lumbar lordosis. </a:t>
            </a:r>
          </a:p>
        </p:txBody>
      </p:sp>
    </p:spTree>
    <p:extLst>
      <p:ext uri="{BB962C8B-B14F-4D97-AF65-F5344CB8AC3E}">
        <p14:creationId xmlns:p14="http://schemas.microsoft.com/office/powerpoint/2010/main" val="3994041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ox and whisker chart&#10;&#10;Description automatically generated">
            <a:extLst>
              <a:ext uri="{FF2B5EF4-FFF2-40B4-BE49-F238E27FC236}">
                <a16:creationId xmlns:a16="http://schemas.microsoft.com/office/drawing/2014/main" id="{E8CAAB2D-935E-DA91-C268-472D7B4BDBC3}"/>
              </a:ext>
            </a:extLst>
          </p:cNvPr>
          <p:cNvPicPr>
            <a:picLocks noChangeAspect="1"/>
          </p:cNvPicPr>
          <p:nvPr/>
        </p:nvPicPr>
        <p:blipFill>
          <a:blip r:embed="rId3"/>
          <a:stretch>
            <a:fillRect/>
          </a:stretch>
        </p:blipFill>
        <p:spPr>
          <a:xfrm>
            <a:off x="-7691" y="348343"/>
            <a:ext cx="2446209" cy="5943600"/>
          </a:xfrm>
          <a:prstGeom prst="rect">
            <a:avLst/>
          </a:prstGeom>
        </p:spPr>
      </p:pic>
      <p:pic>
        <p:nvPicPr>
          <p:cNvPr id="5" name="Picture 4" descr="Chart, box and whisker chart&#10;&#10;Description automatically generated">
            <a:extLst>
              <a:ext uri="{FF2B5EF4-FFF2-40B4-BE49-F238E27FC236}">
                <a16:creationId xmlns:a16="http://schemas.microsoft.com/office/drawing/2014/main" id="{0AEFA52F-CBD9-7A29-73D0-C17602A4BBA6}"/>
              </a:ext>
            </a:extLst>
          </p:cNvPr>
          <p:cNvPicPr>
            <a:picLocks noChangeAspect="1"/>
          </p:cNvPicPr>
          <p:nvPr/>
        </p:nvPicPr>
        <p:blipFill>
          <a:blip r:embed="rId4"/>
          <a:stretch>
            <a:fillRect/>
          </a:stretch>
        </p:blipFill>
        <p:spPr>
          <a:xfrm>
            <a:off x="2646796" y="348343"/>
            <a:ext cx="2377440" cy="5943600"/>
          </a:xfrm>
          <a:prstGeom prst="rect">
            <a:avLst/>
          </a:prstGeom>
        </p:spPr>
      </p:pic>
      <p:pic>
        <p:nvPicPr>
          <p:cNvPr id="7" name="Picture 6" descr="Chart, box and whisker chart&#10;&#10;Description automatically generated">
            <a:extLst>
              <a:ext uri="{FF2B5EF4-FFF2-40B4-BE49-F238E27FC236}">
                <a16:creationId xmlns:a16="http://schemas.microsoft.com/office/drawing/2014/main" id="{D78F9B02-C21F-6ACD-6C10-927A19901493}"/>
              </a:ext>
            </a:extLst>
          </p:cNvPr>
          <p:cNvPicPr>
            <a:picLocks noChangeAspect="1"/>
          </p:cNvPicPr>
          <p:nvPr/>
        </p:nvPicPr>
        <p:blipFill>
          <a:blip r:embed="rId5"/>
          <a:stretch>
            <a:fillRect/>
          </a:stretch>
        </p:blipFill>
        <p:spPr>
          <a:xfrm>
            <a:off x="5247028" y="348343"/>
            <a:ext cx="2131837" cy="5943600"/>
          </a:xfrm>
          <a:prstGeom prst="rect">
            <a:avLst/>
          </a:prstGeom>
        </p:spPr>
      </p:pic>
      <p:pic>
        <p:nvPicPr>
          <p:cNvPr id="9" name="Picture 8" descr="Chart, box and whisker chart&#10;&#10;Description automatically generated">
            <a:extLst>
              <a:ext uri="{FF2B5EF4-FFF2-40B4-BE49-F238E27FC236}">
                <a16:creationId xmlns:a16="http://schemas.microsoft.com/office/drawing/2014/main" id="{4AEA66A3-D01B-7EED-7E0A-CB5CF286D24D}"/>
              </a:ext>
            </a:extLst>
          </p:cNvPr>
          <p:cNvPicPr>
            <a:picLocks noChangeAspect="1"/>
          </p:cNvPicPr>
          <p:nvPr/>
        </p:nvPicPr>
        <p:blipFill>
          <a:blip r:embed="rId6"/>
          <a:stretch>
            <a:fillRect/>
          </a:stretch>
        </p:blipFill>
        <p:spPr>
          <a:xfrm>
            <a:off x="7616171" y="348343"/>
            <a:ext cx="1807640" cy="5943600"/>
          </a:xfrm>
          <a:prstGeom prst="rect">
            <a:avLst/>
          </a:prstGeom>
        </p:spPr>
      </p:pic>
      <p:pic>
        <p:nvPicPr>
          <p:cNvPr id="11" name="Picture 10" descr="Chart, box and whisker chart&#10;&#10;Description automatically generated">
            <a:extLst>
              <a:ext uri="{FF2B5EF4-FFF2-40B4-BE49-F238E27FC236}">
                <a16:creationId xmlns:a16="http://schemas.microsoft.com/office/drawing/2014/main" id="{655A4855-6B05-9C02-9589-F409E38C9CCB}"/>
              </a:ext>
            </a:extLst>
          </p:cNvPr>
          <p:cNvPicPr>
            <a:picLocks noChangeAspect="1"/>
          </p:cNvPicPr>
          <p:nvPr/>
        </p:nvPicPr>
        <p:blipFill>
          <a:blip r:embed="rId7"/>
          <a:stretch>
            <a:fillRect/>
          </a:stretch>
        </p:blipFill>
        <p:spPr>
          <a:xfrm>
            <a:off x="9661117" y="348343"/>
            <a:ext cx="2514978" cy="5943600"/>
          </a:xfrm>
          <a:prstGeom prst="rect">
            <a:avLst/>
          </a:prstGeom>
        </p:spPr>
      </p:pic>
    </p:spTree>
    <p:extLst>
      <p:ext uri="{BB962C8B-B14F-4D97-AF65-F5344CB8AC3E}">
        <p14:creationId xmlns:p14="http://schemas.microsoft.com/office/powerpoint/2010/main" val="38160969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40C1AE-8D63-CDF1-3FA0-5B949EED6790}"/>
              </a:ext>
            </a:extLst>
          </p:cNvPr>
          <p:cNvSpPr txBox="1"/>
          <p:nvPr/>
        </p:nvSpPr>
        <p:spPr>
          <a:xfrm>
            <a:off x="1213605" y="2136338"/>
            <a:ext cx="9425366" cy="2585323"/>
          </a:xfrm>
          <a:prstGeom prst="rect">
            <a:avLst/>
          </a:prstGeom>
          <a:noFill/>
        </p:spPr>
        <p:txBody>
          <a:bodyPr wrap="square" rtlCol="0">
            <a:spAutoFit/>
          </a:bodyPr>
          <a:lstStyle/>
          <a:p>
            <a:r>
              <a:rPr lang="en-US" dirty="0"/>
              <a:t>There seem to be a few of outliers.</a:t>
            </a:r>
          </a:p>
          <a:p>
            <a:endParaRPr lang="en-US" dirty="0"/>
          </a:p>
          <a:p>
            <a:r>
              <a:rPr lang="en-US" dirty="0"/>
              <a:t>It is interesting to note that the range of data for degree of spondylolisthesis for normal pain is a lot smaller than abnormal pain.</a:t>
            </a:r>
          </a:p>
          <a:p>
            <a:endParaRPr lang="en-US" dirty="0"/>
          </a:p>
          <a:p>
            <a:r>
              <a:rPr lang="en-US" dirty="0"/>
              <a:t>This backs up the idea that it is most likely that someone who has a significant degree of spondylolisthesis also experiences abnormal pain, since it can be such a severe condition.</a:t>
            </a:r>
          </a:p>
          <a:p>
            <a:endParaRPr lang="en-US" dirty="0"/>
          </a:p>
          <a:p>
            <a:endParaRPr lang="en-US" dirty="0"/>
          </a:p>
        </p:txBody>
      </p:sp>
    </p:spTree>
    <p:extLst>
      <p:ext uri="{BB962C8B-B14F-4D97-AF65-F5344CB8AC3E}">
        <p14:creationId xmlns:p14="http://schemas.microsoft.com/office/powerpoint/2010/main" val="10951204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B6345-1965-A554-BA6A-AA5B47514199}"/>
              </a:ext>
            </a:extLst>
          </p:cNvPr>
          <p:cNvSpPr>
            <a:spLocks noGrp="1"/>
          </p:cNvSpPr>
          <p:nvPr>
            <p:ph type="title"/>
          </p:nvPr>
        </p:nvSpPr>
        <p:spPr/>
        <p:txBody>
          <a:bodyPr/>
          <a:lstStyle/>
          <a:p>
            <a:r>
              <a:rPr lang="en-US" dirty="0"/>
              <a:t>How accurately can we predict if someone experiences lower back pain?</a:t>
            </a:r>
          </a:p>
        </p:txBody>
      </p:sp>
      <p:sp>
        <p:nvSpPr>
          <p:cNvPr id="3" name="Content Placeholder 2">
            <a:extLst>
              <a:ext uri="{FF2B5EF4-FFF2-40B4-BE49-F238E27FC236}">
                <a16:creationId xmlns:a16="http://schemas.microsoft.com/office/drawing/2014/main" id="{099F6554-721F-4C42-EECB-89366C9E5D09}"/>
              </a:ext>
            </a:extLst>
          </p:cNvPr>
          <p:cNvSpPr>
            <a:spLocks noGrp="1"/>
          </p:cNvSpPr>
          <p:nvPr>
            <p:ph idx="1"/>
          </p:nvPr>
        </p:nvSpPr>
        <p:spPr/>
        <p:txBody>
          <a:bodyPr/>
          <a:lstStyle/>
          <a:p>
            <a:r>
              <a:rPr lang="en-US" dirty="0"/>
              <a:t>To answer this question, a type of unsupervised machine learning called k-Nearest Neighbors, or </a:t>
            </a:r>
            <a:r>
              <a:rPr lang="en-US" dirty="0" err="1"/>
              <a:t>kNN</a:t>
            </a:r>
            <a:r>
              <a:rPr lang="en-US" dirty="0"/>
              <a:t> was performed on the data.</a:t>
            </a:r>
          </a:p>
          <a:p>
            <a:endParaRPr lang="en-US" dirty="0"/>
          </a:p>
          <a:p>
            <a:r>
              <a:rPr lang="en-US" dirty="0"/>
              <a:t>This took the data from all 12 attributes, looked for patterns, and made a model that would predict the pain a patient experiences that presents with measurements for all 12 attributes.</a:t>
            </a:r>
          </a:p>
          <a:p>
            <a:r>
              <a:rPr lang="en-US" dirty="0"/>
              <a:t>The accuracy of the model was improved by determining the best numbers to use for k and comparing the accuracy results.</a:t>
            </a:r>
          </a:p>
        </p:txBody>
      </p:sp>
    </p:spTree>
    <p:extLst>
      <p:ext uri="{BB962C8B-B14F-4D97-AF65-F5344CB8AC3E}">
        <p14:creationId xmlns:p14="http://schemas.microsoft.com/office/powerpoint/2010/main" val="40408797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B6345-1965-A554-BA6A-AA5B47514199}"/>
              </a:ext>
            </a:extLst>
          </p:cNvPr>
          <p:cNvSpPr>
            <a:spLocks noGrp="1"/>
          </p:cNvSpPr>
          <p:nvPr>
            <p:ph type="title"/>
          </p:nvPr>
        </p:nvSpPr>
        <p:spPr/>
        <p:txBody>
          <a:bodyPr/>
          <a:lstStyle/>
          <a:p>
            <a:r>
              <a:rPr lang="en-US" dirty="0"/>
              <a:t>How accurately can we predict if someone experiences lower back pain?</a:t>
            </a:r>
          </a:p>
        </p:txBody>
      </p:sp>
      <p:sp>
        <p:nvSpPr>
          <p:cNvPr id="3" name="Content Placeholder 2">
            <a:extLst>
              <a:ext uri="{FF2B5EF4-FFF2-40B4-BE49-F238E27FC236}">
                <a16:creationId xmlns:a16="http://schemas.microsoft.com/office/drawing/2014/main" id="{099F6554-721F-4C42-EECB-89366C9E5D09}"/>
              </a:ext>
            </a:extLst>
          </p:cNvPr>
          <p:cNvSpPr>
            <a:spLocks noGrp="1"/>
          </p:cNvSpPr>
          <p:nvPr>
            <p:ph idx="1"/>
          </p:nvPr>
        </p:nvSpPr>
        <p:spPr>
          <a:xfrm>
            <a:off x="1097280" y="2108202"/>
            <a:ext cx="10058400" cy="1723570"/>
          </a:xfrm>
        </p:spPr>
        <p:txBody>
          <a:bodyPr numCol="2"/>
          <a:lstStyle/>
          <a:p>
            <a:pPr marL="0" indent="0">
              <a:buNone/>
            </a:pPr>
            <a:r>
              <a:rPr lang="en-US" b="1" dirty="0"/>
              <a:t>Accuracy of the Model:</a:t>
            </a:r>
            <a:endParaRPr lang="en-US" dirty="0"/>
          </a:p>
          <a:p>
            <a:pPr marL="0" indent="0">
              <a:buNone/>
            </a:pPr>
            <a:r>
              <a:rPr lang="en-US" dirty="0"/>
              <a:t>86% Abnormal Prediction Rate</a:t>
            </a:r>
          </a:p>
          <a:p>
            <a:pPr marL="0" indent="0">
              <a:buNone/>
            </a:pPr>
            <a:r>
              <a:rPr lang="en-US" dirty="0"/>
              <a:t>66% Normal Prediction Rate</a:t>
            </a:r>
          </a:p>
          <a:p>
            <a:pPr marL="0" indent="0">
              <a:buNone/>
            </a:pPr>
            <a:endParaRPr lang="en-US" dirty="0"/>
          </a:p>
          <a:p>
            <a:pPr marL="0" indent="0">
              <a:buNone/>
            </a:pPr>
            <a:endParaRPr lang="en-US" dirty="0"/>
          </a:p>
          <a:p>
            <a:pPr marL="0" indent="0">
              <a:buNone/>
            </a:pPr>
            <a:r>
              <a:rPr lang="en-US" dirty="0"/>
              <a:t>Using 11 Neighbors Provided the Best Model</a:t>
            </a:r>
          </a:p>
        </p:txBody>
      </p:sp>
      <p:pic>
        <p:nvPicPr>
          <p:cNvPr id="5" name="Graphic 4" descr="Lightbulb and gear with solid fill">
            <a:extLst>
              <a:ext uri="{FF2B5EF4-FFF2-40B4-BE49-F238E27FC236}">
                <a16:creationId xmlns:a16="http://schemas.microsoft.com/office/drawing/2014/main" id="{34B82DEB-9D5B-C3E7-E003-9BA9A5A90D7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97280" y="4466772"/>
            <a:ext cx="914400" cy="914400"/>
          </a:xfrm>
          <a:prstGeom prst="rect">
            <a:avLst/>
          </a:prstGeom>
        </p:spPr>
      </p:pic>
      <p:sp>
        <p:nvSpPr>
          <p:cNvPr id="7" name="TextBox 6">
            <a:extLst>
              <a:ext uri="{FF2B5EF4-FFF2-40B4-BE49-F238E27FC236}">
                <a16:creationId xmlns:a16="http://schemas.microsoft.com/office/drawing/2014/main" id="{954787B2-50E0-E5FF-371C-726BC795ABCA}"/>
              </a:ext>
            </a:extLst>
          </p:cNvPr>
          <p:cNvSpPr txBox="1"/>
          <p:nvPr/>
        </p:nvSpPr>
        <p:spPr>
          <a:xfrm>
            <a:off x="2011680" y="4495800"/>
            <a:ext cx="7953828" cy="923330"/>
          </a:xfrm>
          <a:prstGeom prst="rect">
            <a:avLst/>
          </a:prstGeom>
          <a:noFill/>
        </p:spPr>
        <p:txBody>
          <a:bodyPr wrap="square" rtlCol="0">
            <a:spAutoFit/>
          </a:bodyPr>
          <a:lstStyle/>
          <a:p>
            <a:r>
              <a:rPr lang="en-US" dirty="0"/>
              <a:t>This means that the model predicted abnormal pain correctly 86% of the time.</a:t>
            </a:r>
          </a:p>
          <a:p>
            <a:endParaRPr lang="en-US" dirty="0"/>
          </a:p>
          <a:p>
            <a:r>
              <a:rPr lang="en-US" dirty="0"/>
              <a:t>It only predicted normal pain correctly 66% of the time, it was not as accurate.</a:t>
            </a:r>
          </a:p>
        </p:txBody>
      </p:sp>
    </p:spTree>
    <p:extLst>
      <p:ext uri="{BB962C8B-B14F-4D97-AF65-F5344CB8AC3E}">
        <p14:creationId xmlns:p14="http://schemas.microsoft.com/office/powerpoint/2010/main" val="12977172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hart, scatter chart&#10;&#10;Description automatically generated">
            <a:extLst>
              <a:ext uri="{FF2B5EF4-FFF2-40B4-BE49-F238E27FC236}">
                <a16:creationId xmlns:a16="http://schemas.microsoft.com/office/drawing/2014/main" id="{421AA503-4CAB-29A1-8FAE-70F7B7AC2275}"/>
              </a:ext>
            </a:extLst>
          </p:cNvPr>
          <p:cNvPicPr>
            <a:picLocks noChangeAspect="1"/>
          </p:cNvPicPr>
          <p:nvPr/>
        </p:nvPicPr>
        <p:blipFill>
          <a:blip r:embed="rId2"/>
          <a:stretch>
            <a:fillRect/>
          </a:stretch>
        </p:blipFill>
        <p:spPr>
          <a:xfrm>
            <a:off x="0" y="126145"/>
            <a:ext cx="4325257" cy="3038770"/>
          </a:xfrm>
          <a:prstGeom prst="rect">
            <a:avLst/>
          </a:prstGeom>
        </p:spPr>
      </p:pic>
      <p:pic>
        <p:nvPicPr>
          <p:cNvPr id="11" name="Picture 10" descr="Chart, scatter chart&#10;&#10;Description automatically generated">
            <a:extLst>
              <a:ext uri="{FF2B5EF4-FFF2-40B4-BE49-F238E27FC236}">
                <a16:creationId xmlns:a16="http://schemas.microsoft.com/office/drawing/2014/main" id="{8D68DAEC-F4ED-1406-C0F8-E746E653EA9B}"/>
              </a:ext>
            </a:extLst>
          </p:cNvPr>
          <p:cNvPicPr>
            <a:picLocks noChangeAspect="1"/>
          </p:cNvPicPr>
          <p:nvPr/>
        </p:nvPicPr>
        <p:blipFill>
          <a:blip r:embed="rId3"/>
          <a:stretch>
            <a:fillRect/>
          </a:stretch>
        </p:blipFill>
        <p:spPr>
          <a:xfrm>
            <a:off x="4267201" y="1685259"/>
            <a:ext cx="4325257" cy="3038770"/>
          </a:xfrm>
          <a:prstGeom prst="rect">
            <a:avLst/>
          </a:prstGeom>
        </p:spPr>
      </p:pic>
      <p:pic>
        <p:nvPicPr>
          <p:cNvPr id="13" name="Picture 12" descr="Chart, scatter chart&#10;&#10;Description automatically generated">
            <a:extLst>
              <a:ext uri="{FF2B5EF4-FFF2-40B4-BE49-F238E27FC236}">
                <a16:creationId xmlns:a16="http://schemas.microsoft.com/office/drawing/2014/main" id="{2A07A471-B97D-2103-D392-A667F46B6B2C}"/>
              </a:ext>
            </a:extLst>
          </p:cNvPr>
          <p:cNvPicPr>
            <a:picLocks noChangeAspect="1"/>
          </p:cNvPicPr>
          <p:nvPr/>
        </p:nvPicPr>
        <p:blipFill>
          <a:blip r:embed="rId4"/>
          <a:stretch>
            <a:fillRect/>
          </a:stretch>
        </p:blipFill>
        <p:spPr>
          <a:xfrm>
            <a:off x="0" y="3164915"/>
            <a:ext cx="4325257" cy="3038770"/>
          </a:xfrm>
          <a:prstGeom prst="rect">
            <a:avLst/>
          </a:prstGeom>
        </p:spPr>
      </p:pic>
      <p:sp>
        <p:nvSpPr>
          <p:cNvPr id="14" name="TextBox 13">
            <a:extLst>
              <a:ext uri="{FF2B5EF4-FFF2-40B4-BE49-F238E27FC236}">
                <a16:creationId xmlns:a16="http://schemas.microsoft.com/office/drawing/2014/main" id="{4453CC9F-80F7-9250-8D22-F41E137A9CB8}"/>
              </a:ext>
            </a:extLst>
          </p:cNvPr>
          <p:cNvSpPr txBox="1"/>
          <p:nvPr/>
        </p:nvSpPr>
        <p:spPr>
          <a:xfrm>
            <a:off x="8592456" y="199714"/>
            <a:ext cx="3338288" cy="6186309"/>
          </a:xfrm>
          <a:prstGeom prst="rect">
            <a:avLst/>
          </a:prstGeom>
          <a:noFill/>
        </p:spPr>
        <p:txBody>
          <a:bodyPr wrap="square" rtlCol="0">
            <a:spAutoFit/>
          </a:bodyPr>
          <a:lstStyle/>
          <a:p>
            <a:pPr algn="ctr"/>
            <a:r>
              <a:rPr lang="en-US" b="1" dirty="0"/>
              <a:t>These visualizations show how the learning model clustered and predicted pain.</a:t>
            </a:r>
          </a:p>
          <a:p>
            <a:pPr marL="285750" indent="-285750" algn="r">
              <a:buFontTx/>
              <a:buChar char="-"/>
            </a:pPr>
            <a:endParaRPr lang="en-US" dirty="0"/>
          </a:p>
          <a:p>
            <a:pPr algn="r"/>
            <a:r>
              <a:rPr lang="en-US" b="1" dirty="0"/>
              <a:t>Purple:</a:t>
            </a:r>
            <a:r>
              <a:rPr lang="en-US" dirty="0"/>
              <a:t> Normal</a:t>
            </a:r>
          </a:p>
          <a:p>
            <a:pPr algn="r"/>
            <a:r>
              <a:rPr lang="en-US" b="1" dirty="0"/>
              <a:t>Green: </a:t>
            </a:r>
            <a:r>
              <a:rPr lang="en-US" dirty="0"/>
              <a:t>Abnormal</a:t>
            </a:r>
          </a:p>
          <a:p>
            <a:pPr algn="r"/>
            <a:r>
              <a:rPr lang="en-US" b="1" dirty="0"/>
              <a:t>Dark Purple Points:</a:t>
            </a:r>
            <a:r>
              <a:rPr lang="en-US" dirty="0"/>
              <a:t> </a:t>
            </a:r>
            <a:r>
              <a:rPr lang="en-US" i="1" dirty="0"/>
              <a:t>normal pain that wasn’t classified</a:t>
            </a:r>
          </a:p>
          <a:p>
            <a:pPr algn="r"/>
            <a:r>
              <a:rPr lang="en-US" b="1" dirty="0"/>
              <a:t>Yellow Points:</a:t>
            </a:r>
            <a:r>
              <a:rPr lang="en-US" dirty="0"/>
              <a:t> </a:t>
            </a:r>
            <a:r>
              <a:rPr lang="en-US" i="1" dirty="0"/>
              <a:t>abnormal pain that wasn’t classified</a:t>
            </a:r>
          </a:p>
          <a:p>
            <a:pPr marL="285750" indent="-285750" algn="r">
              <a:buFontTx/>
              <a:buChar char="-"/>
            </a:pPr>
            <a:endParaRPr lang="en-US" i="1" dirty="0"/>
          </a:p>
          <a:p>
            <a:pPr marL="285750" indent="-285750" algn="r">
              <a:buFontTx/>
              <a:buChar char="-"/>
            </a:pPr>
            <a:r>
              <a:rPr lang="en-US" dirty="0"/>
              <a:t>11 Neighbors provided the best model, which can be seen by the amount of green. It has more green space than the other two models.</a:t>
            </a:r>
          </a:p>
          <a:p>
            <a:pPr marL="285750" indent="-285750" algn="r">
              <a:buFontTx/>
              <a:buChar char="-"/>
            </a:pPr>
            <a:endParaRPr lang="en-US" dirty="0"/>
          </a:p>
          <a:p>
            <a:pPr marL="285750" indent="-285750" algn="r">
              <a:buFontTx/>
              <a:buChar char="-"/>
            </a:pPr>
            <a:r>
              <a:rPr lang="en-US" dirty="0"/>
              <a:t>There are more dark purple points than yellow points, which corresponds with the lesser accuracy for normal vs. abnormal pain.</a:t>
            </a:r>
          </a:p>
        </p:txBody>
      </p:sp>
      <p:sp>
        <p:nvSpPr>
          <p:cNvPr id="2" name="TextBox 1">
            <a:extLst>
              <a:ext uri="{FF2B5EF4-FFF2-40B4-BE49-F238E27FC236}">
                <a16:creationId xmlns:a16="http://schemas.microsoft.com/office/drawing/2014/main" id="{554964D7-5A9B-766C-8614-DA96894C5E0C}"/>
              </a:ext>
            </a:extLst>
          </p:cNvPr>
          <p:cNvSpPr txBox="1"/>
          <p:nvPr/>
        </p:nvSpPr>
        <p:spPr>
          <a:xfrm>
            <a:off x="4267199" y="209018"/>
            <a:ext cx="3940945" cy="1200329"/>
          </a:xfrm>
          <a:prstGeom prst="rect">
            <a:avLst/>
          </a:prstGeom>
          <a:noFill/>
        </p:spPr>
        <p:txBody>
          <a:bodyPr wrap="square" rtlCol="0">
            <a:spAutoFit/>
          </a:bodyPr>
          <a:lstStyle/>
          <a:p>
            <a:r>
              <a:rPr lang="en-US" b="1" u="sng" dirty="0"/>
              <a:t>4 Neighbors Rates:</a:t>
            </a:r>
          </a:p>
          <a:p>
            <a:r>
              <a:rPr lang="en-US" dirty="0"/>
              <a:t>81% Abnormal Prediction Rate</a:t>
            </a:r>
          </a:p>
          <a:p>
            <a:r>
              <a:rPr lang="en-US" dirty="0"/>
              <a:t>69% Normal Prediction Rate</a:t>
            </a:r>
          </a:p>
          <a:p>
            <a:endParaRPr lang="en-US" dirty="0"/>
          </a:p>
        </p:txBody>
      </p:sp>
      <p:sp>
        <p:nvSpPr>
          <p:cNvPr id="7" name="TextBox 6">
            <a:extLst>
              <a:ext uri="{FF2B5EF4-FFF2-40B4-BE49-F238E27FC236}">
                <a16:creationId xmlns:a16="http://schemas.microsoft.com/office/drawing/2014/main" id="{C6B069A6-E028-E416-2AE8-27F8ABE53DB6}"/>
              </a:ext>
            </a:extLst>
          </p:cNvPr>
          <p:cNvSpPr txBox="1"/>
          <p:nvPr/>
        </p:nvSpPr>
        <p:spPr>
          <a:xfrm>
            <a:off x="4267200" y="4940556"/>
            <a:ext cx="3940945" cy="1200329"/>
          </a:xfrm>
          <a:prstGeom prst="rect">
            <a:avLst/>
          </a:prstGeom>
          <a:noFill/>
        </p:spPr>
        <p:txBody>
          <a:bodyPr wrap="square" rtlCol="0">
            <a:spAutoFit/>
          </a:bodyPr>
          <a:lstStyle/>
          <a:p>
            <a:r>
              <a:rPr lang="en-US" b="1" u="sng" dirty="0"/>
              <a:t>24 Neighbors Rates:</a:t>
            </a:r>
          </a:p>
          <a:p>
            <a:r>
              <a:rPr lang="en-US" dirty="0"/>
              <a:t>82% Abnormal Prediction Rate</a:t>
            </a:r>
          </a:p>
          <a:p>
            <a:r>
              <a:rPr lang="en-US" dirty="0"/>
              <a:t>68% Normal Prediction Rate</a:t>
            </a:r>
          </a:p>
          <a:p>
            <a:endParaRPr lang="en-US" dirty="0"/>
          </a:p>
        </p:txBody>
      </p:sp>
    </p:spTree>
    <p:extLst>
      <p:ext uri="{BB962C8B-B14F-4D97-AF65-F5344CB8AC3E}">
        <p14:creationId xmlns:p14="http://schemas.microsoft.com/office/powerpoint/2010/main" val="38327688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7F155-FC9B-DCC2-D716-9EEFF53AFA64}"/>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82B05B6-3AB8-3C90-8705-7B4CBC3E2370}"/>
              </a:ext>
            </a:extLst>
          </p:cNvPr>
          <p:cNvSpPr>
            <a:spLocks noGrp="1"/>
          </p:cNvSpPr>
          <p:nvPr>
            <p:ph idx="1"/>
          </p:nvPr>
        </p:nvSpPr>
        <p:spPr/>
        <p:txBody>
          <a:bodyPr/>
          <a:lstStyle/>
          <a:p>
            <a:r>
              <a:rPr lang="en-US" b="1" dirty="0"/>
              <a:t>The attributes that have the greatest impact on Lower Back Pain are: </a:t>
            </a:r>
          </a:p>
          <a:p>
            <a:r>
              <a:rPr lang="en-US" dirty="0"/>
              <a:t>Pelvic Incidence, Pelvic Radius, Pelvic Tilt, Degree of Spondylolisthesis, and Lumbar Lordosis Angle.</a:t>
            </a:r>
          </a:p>
          <a:p>
            <a:endParaRPr lang="en-US" dirty="0"/>
          </a:p>
          <a:p>
            <a:r>
              <a:rPr lang="en-US" b="1" dirty="0"/>
              <a:t>Abnormal Lower Back Pain can accurately be predicted 86% of the time based on this data.</a:t>
            </a:r>
          </a:p>
          <a:p>
            <a:endParaRPr lang="en-US" dirty="0"/>
          </a:p>
        </p:txBody>
      </p:sp>
    </p:spTree>
    <p:extLst>
      <p:ext uri="{BB962C8B-B14F-4D97-AF65-F5344CB8AC3E}">
        <p14:creationId xmlns:p14="http://schemas.microsoft.com/office/powerpoint/2010/main" val="5612823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D996A-3C3C-58D0-AB4B-02F97A5C8D3C}"/>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E61C0B9A-C6D9-8887-184A-C266655AA756}"/>
              </a:ext>
            </a:extLst>
          </p:cNvPr>
          <p:cNvSpPr>
            <a:spLocks noGrp="1"/>
          </p:cNvSpPr>
          <p:nvPr>
            <p:ph idx="1"/>
          </p:nvPr>
        </p:nvSpPr>
        <p:spPr/>
        <p:txBody>
          <a:bodyPr/>
          <a:lstStyle/>
          <a:p>
            <a:r>
              <a:rPr lang="en-US" dirty="0"/>
              <a:t>These findings show that it </a:t>
            </a:r>
            <a:r>
              <a:rPr lang="en-US" b="1" dirty="0"/>
              <a:t>is possible </a:t>
            </a:r>
            <a:r>
              <a:rPr lang="en-US" dirty="0"/>
              <a:t>to accurately predict whether someone experiences lower back pain based on measurements of attributes in their spine.</a:t>
            </a:r>
          </a:p>
          <a:p>
            <a:r>
              <a:rPr lang="en-US" dirty="0"/>
              <a:t>With additional data, such as on a scale of 1-10 how bad a person’s pain is, a more robust and accurate model could be created to indicate how severe someone’s pain is, and not just if that person is experiencing pain.</a:t>
            </a:r>
          </a:p>
          <a:p>
            <a:r>
              <a:rPr lang="en-US" dirty="0"/>
              <a:t>Having a diagnostic tool to help physicians better understand the pain their patient is experiencing will help them aid in the prevention, timely treatment, and effective treatment of lower back pain for their patient. </a:t>
            </a:r>
          </a:p>
        </p:txBody>
      </p:sp>
    </p:spTree>
    <p:extLst>
      <p:ext uri="{BB962C8B-B14F-4D97-AF65-F5344CB8AC3E}">
        <p14:creationId xmlns:p14="http://schemas.microsoft.com/office/powerpoint/2010/main" val="32569045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8B680-9A58-C0EB-E904-D120BFE1BB16}"/>
              </a:ext>
            </a:extLst>
          </p:cNvPr>
          <p:cNvSpPr>
            <a:spLocks noGrp="1"/>
          </p:cNvSpPr>
          <p:nvPr>
            <p:ph type="title"/>
          </p:nvPr>
        </p:nvSpPr>
        <p:spPr/>
        <p:txBody>
          <a:bodyPr/>
          <a:lstStyle/>
          <a:p>
            <a:pPr algn="ctr"/>
            <a:r>
              <a:rPr lang="en-US" dirty="0"/>
              <a:t>Questions?</a:t>
            </a:r>
          </a:p>
        </p:txBody>
      </p:sp>
      <p:pic>
        <p:nvPicPr>
          <p:cNvPr id="4" name="Picture 3" descr="Close-up of raised hands at office training with speaker out of focus in background">
            <a:extLst>
              <a:ext uri="{FF2B5EF4-FFF2-40B4-BE49-F238E27FC236}">
                <a16:creationId xmlns:a16="http://schemas.microsoft.com/office/drawing/2014/main" id="{3E6C0070-5C85-6F7E-3CB9-FCD695CF895F}"/>
              </a:ext>
            </a:extLst>
          </p:cNvPr>
          <p:cNvPicPr>
            <a:picLocks noChangeAspect="1"/>
          </p:cNvPicPr>
          <p:nvPr/>
        </p:nvPicPr>
        <p:blipFill>
          <a:blip r:embed="rId2"/>
          <a:stretch>
            <a:fillRect/>
          </a:stretch>
        </p:blipFill>
        <p:spPr>
          <a:xfrm>
            <a:off x="3052535" y="2134741"/>
            <a:ext cx="6086929" cy="4057953"/>
          </a:xfrm>
          <a:prstGeom prst="rect">
            <a:avLst/>
          </a:prstGeom>
        </p:spPr>
      </p:pic>
    </p:spTree>
    <p:extLst>
      <p:ext uri="{BB962C8B-B14F-4D97-AF65-F5344CB8AC3E}">
        <p14:creationId xmlns:p14="http://schemas.microsoft.com/office/powerpoint/2010/main" val="2454091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a:xfrm>
            <a:off x="5172074" y="286603"/>
            <a:ext cx="5983605" cy="1450757"/>
          </a:xfrm>
        </p:spPr>
        <p:txBody>
          <a:bodyPr>
            <a:normAutofit/>
          </a:bodyPr>
          <a:lstStyle/>
          <a:p>
            <a:r>
              <a:rPr lang="en-US" dirty="0"/>
              <a:t>Project Introduction</a:t>
            </a:r>
          </a:p>
        </p:txBody>
      </p:sp>
      <p:pic>
        <p:nvPicPr>
          <p:cNvPr id="5" name="Picture 4">
            <a:extLst>
              <a:ext uri="{FF2B5EF4-FFF2-40B4-BE49-F238E27FC236}">
                <a16:creationId xmlns:a16="http://schemas.microsoft.com/office/drawing/2014/main" id="{4713A0F7-000F-1DD9-AB8A-7524C86A5787}"/>
              </a:ext>
            </a:extLst>
          </p:cNvPr>
          <p:cNvPicPr>
            <a:picLocks noChangeAspect="1"/>
          </p:cNvPicPr>
          <p:nvPr/>
        </p:nvPicPr>
        <p:blipFill rotWithShape="1">
          <a:blip r:embed="rId2"/>
          <a:srcRect l="12751" r="15697" b="4"/>
          <a:stretch/>
        </p:blipFill>
        <p:spPr>
          <a:xfrm>
            <a:off x="20" y="10"/>
            <a:ext cx="4580077" cy="6400784"/>
          </a:xfrm>
          <a:prstGeom prst="rect">
            <a:avLst/>
          </a:prstGeom>
        </p:spPr>
      </p:pic>
      <p:cxnSp>
        <p:nvCxnSpPr>
          <p:cNvPr id="12" name="!!Straight Connector">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5172074" y="2108201"/>
            <a:ext cx="5983606" cy="3760891"/>
          </a:xfrm>
        </p:spPr>
        <p:txBody>
          <a:bodyPr>
            <a:normAutofit/>
          </a:bodyPr>
          <a:lstStyle/>
          <a:p>
            <a:r>
              <a:rPr lang="en-US" dirty="0"/>
              <a:t>- Back pain is a topic that most people can understand; most experience it at some point in their lives. One google search will tell you that chronic back pain is a major health problem. For many, chronic back pain is so severe that it gets in the way of daily life and makes necessary functions like work difficult.</a:t>
            </a:r>
          </a:p>
          <a:p>
            <a:r>
              <a:rPr lang="en-US" dirty="0"/>
              <a:t>- Advancements in computer technology such as machine learning create new opportunities for therapy and pain relief.</a:t>
            </a:r>
          </a:p>
        </p:txBody>
      </p:sp>
      <p:sp>
        <p:nvSpPr>
          <p:cNvPr id="14" name="Rectangle 13">
            <a:extLst>
              <a:ext uri="{FF2B5EF4-FFF2-40B4-BE49-F238E27FC236}">
                <a16:creationId xmlns:a16="http://schemas.microsoft.com/office/drawing/2014/main" id="{C1B60310-C5C3-46A0-A452-2A0B00843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39783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p:txBody>
          <a:bodyPr/>
          <a:lstStyle/>
          <a:p>
            <a:r>
              <a:rPr lang="en-US" dirty="0"/>
              <a:t>Project Introduction</a:t>
            </a:r>
          </a:p>
        </p:txBody>
      </p: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p:txBody>
          <a:bodyPr/>
          <a:lstStyle/>
          <a:p>
            <a:r>
              <a:rPr lang="en-US" b="1" dirty="0"/>
              <a:t>How can machine learning and prediction technology help people with their lower back pain?</a:t>
            </a:r>
          </a:p>
          <a:p>
            <a:r>
              <a:rPr lang="en-US" dirty="0"/>
              <a:t>- Predicting when someone is getting close to experiencing abnormal pain can help them prevent issues from arising, as well as aid a physician in prescribing therapy early on before issues that have just started to cause pain become worse.</a:t>
            </a:r>
          </a:p>
          <a:p>
            <a:r>
              <a:rPr lang="en-US" dirty="0"/>
              <a:t>- Prediction can help a physician understand a patient’s pain who may not be able to communicate it well (nonverbal, </a:t>
            </a:r>
            <a:r>
              <a:rPr lang="en-US" dirty="0" err="1"/>
              <a:t>etc</a:t>
            </a:r>
            <a:r>
              <a:rPr lang="en-US" dirty="0"/>
              <a:t>).</a:t>
            </a:r>
          </a:p>
          <a:p>
            <a:r>
              <a:rPr lang="en-US" dirty="0"/>
              <a:t>- Machine learning could be capable of helping to classify how bad a person’s pain might be.</a:t>
            </a:r>
          </a:p>
          <a:p>
            <a:endParaRPr lang="en-US" dirty="0"/>
          </a:p>
        </p:txBody>
      </p:sp>
    </p:spTree>
    <p:extLst>
      <p:ext uri="{BB962C8B-B14F-4D97-AF65-F5344CB8AC3E}">
        <p14:creationId xmlns:p14="http://schemas.microsoft.com/office/powerpoint/2010/main" val="2878924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p:txBody>
          <a:bodyPr/>
          <a:lstStyle/>
          <a:p>
            <a:r>
              <a:rPr lang="en-US" dirty="0"/>
              <a:t>Project Introduction</a:t>
            </a:r>
          </a:p>
        </p:txBody>
      </p: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1097280" y="2108201"/>
            <a:ext cx="10058400" cy="3944256"/>
          </a:xfrm>
        </p:spPr>
        <p:txBody>
          <a:bodyPr>
            <a:normAutofit lnSpcReduction="10000"/>
          </a:bodyPr>
          <a:lstStyle/>
          <a:p>
            <a:r>
              <a:rPr lang="en-US" b="1" dirty="0"/>
              <a:t>Why is this helpful?</a:t>
            </a:r>
          </a:p>
          <a:p>
            <a:r>
              <a:rPr lang="en-US" dirty="0"/>
              <a:t>- Preventing someone’s pain or catching it before it becomes worse prevents people from missing out on necessary life functions such as work.</a:t>
            </a:r>
          </a:p>
          <a:p>
            <a:r>
              <a:rPr lang="en-US" dirty="0"/>
              <a:t>- It is extremely valuable to get as much relevant information about a patient as possible, this technology would allow to have that information from someone who is not able to communicate it well or at all.</a:t>
            </a:r>
          </a:p>
          <a:p>
            <a:r>
              <a:rPr lang="en-US" dirty="0"/>
              <a:t>- With growing drug abuse, many physicians are hesitant to believe the pain a patient experiences if they “don’t look like they are in pain”. Additional information like this gives confirmation that the patient is being truthful and allows the patient to be trusted and get the care they need.</a:t>
            </a:r>
          </a:p>
          <a:p>
            <a:endParaRPr lang="en-US" dirty="0"/>
          </a:p>
        </p:txBody>
      </p:sp>
    </p:spTree>
    <p:extLst>
      <p:ext uri="{BB962C8B-B14F-4D97-AF65-F5344CB8AC3E}">
        <p14:creationId xmlns:p14="http://schemas.microsoft.com/office/powerpoint/2010/main" val="3715958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93B4-3448-C923-2DCA-D7EB3A1B5D89}"/>
              </a:ext>
            </a:extLst>
          </p:cNvPr>
          <p:cNvSpPr>
            <a:spLocks noGrp="1"/>
          </p:cNvSpPr>
          <p:nvPr>
            <p:ph type="title"/>
          </p:nvPr>
        </p:nvSpPr>
        <p:spPr/>
        <p:txBody>
          <a:bodyPr/>
          <a:lstStyle/>
          <a:p>
            <a:pPr algn="ctr"/>
            <a:r>
              <a:rPr lang="en-US" dirty="0"/>
              <a:t>Background Information</a:t>
            </a:r>
          </a:p>
        </p:txBody>
      </p:sp>
      <p:pic>
        <p:nvPicPr>
          <p:cNvPr id="7" name="Content Placeholder 6" descr="Open book">
            <a:extLst>
              <a:ext uri="{FF2B5EF4-FFF2-40B4-BE49-F238E27FC236}">
                <a16:creationId xmlns:a16="http://schemas.microsoft.com/office/drawing/2014/main" id="{BCBBC4D0-F01D-EA6E-6400-AF7AC23B87F2}"/>
              </a:ext>
            </a:extLst>
          </p:cNvPr>
          <p:cNvPicPr>
            <a:picLocks noGrp="1" noChangeAspect="1"/>
          </p:cNvPicPr>
          <p:nvPr>
            <p:ph idx="1"/>
          </p:nvPr>
        </p:nvPicPr>
        <p:blipFill>
          <a:blip r:embed="rId2"/>
          <a:stretch>
            <a:fillRect/>
          </a:stretch>
        </p:blipFill>
        <p:spPr>
          <a:xfrm>
            <a:off x="3309105" y="2253343"/>
            <a:ext cx="5634749" cy="3760788"/>
          </a:xfrm>
        </p:spPr>
      </p:pic>
    </p:spTree>
    <p:extLst>
      <p:ext uri="{BB962C8B-B14F-4D97-AF65-F5344CB8AC3E}">
        <p14:creationId xmlns:p14="http://schemas.microsoft.com/office/powerpoint/2010/main" val="2017599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a:xfrm>
            <a:off x="5172074" y="988908"/>
            <a:ext cx="5983605" cy="748452"/>
          </a:xfrm>
        </p:spPr>
        <p:txBody>
          <a:bodyPr>
            <a:normAutofit/>
          </a:bodyPr>
          <a:lstStyle/>
          <a:p>
            <a:pPr algn="r"/>
            <a:r>
              <a:rPr lang="en-US" dirty="0"/>
              <a:t>Parts of the Spine</a:t>
            </a:r>
          </a:p>
        </p:txBody>
      </p:sp>
      <p:cxnSp>
        <p:nvCxnSpPr>
          <p:cNvPr id="12" name="!!Straight Connector">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5172074" y="2108201"/>
            <a:ext cx="5983606" cy="3760891"/>
          </a:xfrm>
        </p:spPr>
        <p:txBody>
          <a:bodyPr>
            <a:normAutofit/>
          </a:bodyPr>
          <a:lstStyle/>
          <a:p>
            <a:pPr algn="r"/>
            <a:r>
              <a:rPr lang="en-US" b="1" dirty="0"/>
              <a:t>Cervical Spine: </a:t>
            </a:r>
            <a:r>
              <a:rPr lang="en-US" dirty="0"/>
              <a:t>In red, makes up your neck.</a:t>
            </a:r>
          </a:p>
          <a:p>
            <a:pPr algn="r"/>
            <a:r>
              <a:rPr lang="en-US" b="1" dirty="0"/>
              <a:t>Thoracic Spine:</a:t>
            </a:r>
            <a:r>
              <a:rPr lang="en-US" dirty="0"/>
              <a:t> In blue, the main part of your back.</a:t>
            </a:r>
          </a:p>
          <a:p>
            <a:pPr algn="r"/>
            <a:r>
              <a:rPr lang="en-US" b="1" dirty="0"/>
              <a:t>Lumbar Spine: </a:t>
            </a:r>
            <a:r>
              <a:rPr lang="en-US" dirty="0"/>
              <a:t>In yellow, makes up your lower back.</a:t>
            </a:r>
          </a:p>
          <a:p>
            <a:pPr algn="r"/>
            <a:r>
              <a:rPr lang="en-US" b="1" dirty="0"/>
              <a:t>Sacral Spine/Sacrum: </a:t>
            </a:r>
            <a:r>
              <a:rPr lang="en-US" dirty="0"/>
              <a:t>In green, the part of the spine that goes through the pelvis/hips.</a:t>
            </a:r>
          </a:p>
          <a:p>
            <a:pPr algn="r"/>
            <a:r>
              <a:rPr lang="en-US" b="1" dirty="0"/>
              <a:t>Coccyx: </a:t>
            </a:r>
            <a:r>
              <a:rPr lang="en-US" dirty="0"/>
              <a:t>In pink, also known as the tailbone.</a:t>
            </a:r>
            <a:endParaRPr lang="en-US" b="1" dirty="0"/>
          </a:p>
        </p:txBody>
      </p:sp>
      <p:sp>
        <p:nvSpPr>
          <p:cNvPr id="14" name="Rectangle 13">
            <a:extLst>
              <a:ext uri="{FF2B5EF4-FFF2-40B4-BE49-F238E27FC236}">
                <a16:creationId xmlns:a16="http://schemas.microsoft.com/office/drawing/2014/main" id="{C1B60310-C5C3-46A0-A452-2A0B00843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Diagram&#10;&#10;Description automatically generated">
            <a:extLst>
              <a:ext uri="{FF2B5EF4-FFF2-40B4-BE49-F238E27FC236}">
                <a16:creationId xmlns:a16="http://schemas.microsoft.com/office/drawing/2014/main" id="{29C85D3B-7B81-8B6D-914D-3F590737B3EC}"/>
              </a:ext>
            </a:extLst>
          </p:cNvPr>
          <p:cNvPicPr>
            <a:picLocks noChangeAspect="1"/>
          </p:cNvPicPr>
          <p:nvPr/>
        </p:nvPicPr>
        <p:blipFill>
          <a:blip r:embed="rId2"/>
          <a:stretch>
            <a:fillRect/>
          </a:stretch>
        </p:blipFill>
        <p:spPr>
          <a:xfrm>
            <a:off x="-1" y="891755"/>
            <a:ext cx="5007608" cy="4530095"/>
          </a:xfrm>
          <a:prstGeom prst="rect">
            <a:avLst/>
          </a:prstGeom>
        </p:spPr>
      </p:pic>
      <p:pic>
        <p:nvPicPr>
          <p:cNvPr id="11" name="Graphic 10" descr="Arrow Down outline">
            <a:extLst>
              <a:ext uri="{FF2B5EF4-FFF2-40B4-BE49-F238E27FC236}">
                <a16:creationId xmlns:a16="http://schemas.microsoft.com/office/drawing/2014/main" id="{39393A37-F1F0-6FF1-E808-7B3967F47DD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926012" y="5149707"/>
            <a:ext cx="544286" cy="544286"/>
          </a:xfrm>
          <a:prstGeom prst="rect">
            <a:avLst/>
          </a:prstGeom>
        </p:spPr>
      </p:pic>
      <p:pic>
        <p:nvPicPr>
          <p:cNvPr id="15" name="Graphic 14" descr="Arrow Down outline">
            <a:extLst>
              <a:ext uri="{FF2B5EF4-FFF2-40B4-BE49-F238E27FC236}">
                <a16:creationId xmlns:a16="http://schemas.microsoft.com/office/drawing/2014/main" id="{A0CDE365-6A1F-3E90-C805-65B4C340049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399713" y="5149707"/>
            <a:ext cx="544286" cy="544286"/>
          </a:xfrm>
          <a:prstGeom prst="rect">
            <a:avLst/>
          </a:prstGeom>
        </p:spPr>
      </p:pic>
      <p:sp>
        <p:nvSpPr>
          <p:cNvPr id="13" name="TextBox 12">
            <a:extLst>
              <a:ext uri="{FF2B5EF4-FFF2-40B4-BE49-F238E27FC236}">
                <a16:creationId xmlns:a16="http://schemas.microsoft.com/office/drawing/2014/main" id="{273F0B06-8D56-E023-F2A6-B7AF51AA6B69}"/>
              </a:ext>
            </a:extLst>
          </p:cNvPr>
          <p:cNvSpPr txBox="1"/>
          <p:nvPr/>
        </p:nvSpPr>
        <p:spPr>
          <a:xfrm>
            <a:off x="842104" y="5693993"/>
            <a:ext cx="1256390" cy="369332"/>
          </a:xfrm>
          <a:prstGeom prst="rect">
            <a:avLst/>
          </a:prstGeom>
          <a:noFill/>
        </p:spPr>
        <p:txBody>
          <a:bodyPr wrap="square" rtlCol="0">
            <a:spAutoFit/>
          </a:bodyPr>
          <a:lstStyle/>
          <a:p>
            <a:r>
              <a:rPr lang="en-US" b="1" dirty="0"/>
              <a:t>Pelvis/Hips</a:t>
            </a:r>
          </a:p>
        </p:txBody>
      </p:sp>
    </p:spTree>
    <p:extLst>
      <p:ext uri="{BB962C8B-B14F-4D97-AF65-F5344CB8AC3E}">
        <p14:creationId xmlns:p14="http://schemas.microsoft.com/office/powerpoint/2010/main" val="2058994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E151E-8C99-2E87-1512-4F496B2B2ADE}"/>
              </a:ext>
            </a:extLst>
          </p:cNvPr>
          <p:cNvSpPr>
            <a:spLocks noGrp="1"/>
          </p:cNvSpPr>
          <p:nvPr>
            <p:ph type="title"/>
          </p:nvPr>
        </p:nvSpPr>
        <p:spPr/>
        <p:txBody>
          <a:bodyPr/>
          <a:lstStyle/>
          <a:p>
            <a:pPr algn="ctr"/>
            <a:r>
              <a:rPr lang="en-US" dirty="0"/>
              <a:t>Conditions of the Spine</a:t>
            </a:r>
          </a:p>
        </p:txBody>
      </p:sp>
      <p:pic>
        <p:nvPicPr>
          <p:cNvPr id="4" name="Picture 3" descr="Icon&#10;&#10;Description automatically generated">
            <a:extLst>
              <a:ext uri="{FF2B5EF4-FFF2-40B4-BE49-F238E27FC236}">
                <a16:creationId xmlns:a16="http://schemas.microsoft.com/office/drawing/2014/main" id="{361BF53D-1332-C88B-0F97-5F11FAA0B6A2}"/>
              </a:ext>
            </a:extLst>
          </p:cNvPr>
          <p:cNvPicPr>
            <a:picLocks noChangeAspect="1"/>
          </p:cNvPicPr>
          <p:nvPr/>
        </p:nvPicPr>
        <p:blipFill>
          <a:blip r:embed="rId2"/>
          <a:stretch>
            <a:fillRect/>
          </a:stretch>
        </p:blipFill>
        <p:spPr>
          <a:xfrm>
            <a:off x="3844473" y="2151070"/>
            <a:ext cx="4051300" cy="4051300"/>
          </a:xfrm>
          <a:prstGeom prst="rect">
            <a:avLst/>
          </a:prstGeom>
        </p:spPr>
      </p:pic>
    </p:spTree>
    <p:extLst>
      <p:ext uri="{BB962C8B-B14F-4D97-AF65-F5344CB8AC3E}">
        <p14:creationId xmlns:p14="http://schemas.microsoft.com/office/powerpoint/2010/main" val="233776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97851-3BDD-340F-01C2-97A8E297CCB4}"/>
              </a:ext>
            </a:extLst>
          </p:cNvPr>
          <p:cNvSpPr>
            <a:spLocks noGrp="1"/>
          </p:cNvSpPr>
          <p:nvPr>
            <p:ph type="title"/>
          </p:nvPr>
        </p:nvSpPr>
        <p:spPr>
          <a:xfrm>
            <a:off x="6411685" y="634946"/>
            <a:ext cx="5127171" cy="1450757"/>
          </a:xfrm>
        </p:spPr>
        <p:txBody>
          <a:bodyPr vert="horz" lIns="91440" tIns="45720" rIns="91440" bIns="45720" rtlCol="0">
            <a:normAutofit/>
          </a:bodyPr>
          <a:lstStyle/>
          <a:p>
            <a:r>
              <a:rPr lang="en-US" sz="5400" dirty="0"/>
              <a:t>Scoliosis</a:t>
            </a:r>
          </a:p>
        </p:txBody>
      </p:sp>
      <p:pic>
        <p:nvPicPr>
          <p:cNvPr id="16" name="Picture 15" descr="A close-up of a human skeleton&#10;&#10;Description automatically generated with low confidence">
            <a:extLst>
              <a:ext uri="{FF2B5EF4-FFF2-40B4-BE49-F238E27FC236}">
                <a16:creationId xmlns:a16="http://schemas.microsoft.com/office/drawing/2014/main" id="{DC577D1B-42BD-DBC9-606F-3936DD7C8702}"/>
              </a:ext>
            </a:extLst>
          </p:cNvPr>
          <p:cNvPicPr>
            <a:picLocks noChangeAspect="1"/>
          </p:cNvPicPr>
          <p:nvPr/>
        </p:nvPicPr>
        <p:blipFill>
          <a:blip r:embed="rId2"/>
          <a:stretch>
            <a:fillRect/>
          </a:stretch>
        </p:blipFill>
        <p:spPr>
          <a:xfrm>
            <a:off x="1888929" y="645106"/>
            <a:ext cx="2623872" cy="5247747"/>
          </a:xfrm>
          <a:prstGeom prst="rect">
            <a:avLst/>
          </a:prstGeom>
        </p:spPr>
      </p:pic>
      <p:cxnSp>
        <p:nvCxnSpPr>
          <p:cNvPr id="36" name="Straight Connector 35">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5062713-9E4B-324D-8518-312435BD453E}"/>
              </a:ext>
            </a:extLst>
          </p:cNvPr>
          <p:cNvSpPr>
            <a:spLocks noGrp="1"/>
          </p:cNvSpPr>
          <p:nvPr>
            <p:ph idx="1"/>
          </p:nvPr>
        </p:nvSpPr>
        <p:spPr>
          <a:xfrm>
            <a:off x="6411684" y="2407436"/>
            <a:ext cx="5127172" cy="3461658"/>
          </a:xfrm>
        </p:spPr>
        <p:txBody>
          <a:bodyPr vert="horz" lIns="91440" tIns="45720" rIns="91440" bIns="45720" rtlCol="0">
            <a:normAutofit/>
          </a:bodyPr>
          <a:lstStyle/>
          <a:p>
            <a:pPr marL="0" indent="0">
              <a:buNone/>
            </a:pPr>
            <a:r>
              <a:rPr lang="en-US" b="1" cap="all" spc="200" dirty="0"/>
              <a:t>Sideways curvature of the spine</a:t>
            </a:r>
          </a:p>
        </p:txBody>
      </p:sp>
      <p:sp>
        <p:nvSpPr>
          <p:cNvPr id="38" name="Rectangle 37">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01836827"/>
      </p:ext>
    </p:extLst>
  </p:cSld>
  <p:clrMapOvr>
    <a:masterClrMapping/>
  </p:clrMapOvr>
</p:sld>
</file>

<file path=ppt/theme/theme1.xml><?xml version="1.0" encoding="utf-8"?>
<a:theme xmlns:a="http://schemas.openxmlformats.org/drawingml/2006/main" name="RetrospectVTI">
  <a:themeElements>
    <a:clrScheme name="AnalogousFromLightSeed_2SEEDS">
      <a:dk1>
        <a:srgbClr val="000000"/>
      </a:dk1>
      <a:lt1>
        <a:srgbClr val="FFFFFF"/>
      </a:lt1>
      <a:dk2>
        <a:srgbClr val="412F24"/>
      </a:dk2>
      <a:lt2>
        <a:srgbClr val="E2E6E8"/>
      </a:lt2>
      <a:accent1>
        <a:srgbClr val="BA947F"/>
      </a:accent1>
      <a:accent2>
        <a:srgbClr val="C69699"/>
      </a:accent2>
      <a:accent3>
        <a:srgbClr val="ACA383"/>
      </a:accent3>
      <a:accent4>
        <a:srgbClr val="79AAB1"/>
      </a:accent4>
      <a:accent5>
        <a:srgbClr val="8AA3C0"/>
      </a:accent5>
      <a:accent6>
        <a:srgbClr val="7F82BA"/>
      </a:accent6>
      <a:hlink>
        <a:srgbClr val="5A879F"/>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16031</TotalTime>
  <Words>1331</Words>
  <Application>Microsoft Macintosh PowerPoint</Application>
  <PresentationFormat>Widescreen</PresentationFormat>
  <Paragraphs>145</Paragraphs>
  <Slides>28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Calibri</vt:lpstr>
      <vt:lpstr>Georgia Pro Cond Light</vt:lpstr>
      <vt:lpstr>Speak Pro</vt:lpstr>
      <vt:lpstr>RetrospectVTI</vt:lpstr>
      <vt:lpstr>Modeling &amp; Predicting  Lower Back Pain</vt:lpstr>
      <vt:lpstr>My Personal Background</vt:lpstr>
      <vt:lpstr>Project Introduction</vt:lpstr>
      <vt:lpstr>Project Introduction</vt:lpstr>
      <vt:lpstr>Project Introduction</vt:lpstr>
      <vt:lpstr>Background Information</vt:lpstr>
      <vt:lpstr>Parts of the Spine</vt:lpstr>
      <vt:lpstr>Conditions of the Spine</vt:lpstr>
      <vt:lpstr>Scoliosis</vt:lpstr>
      <vt:lpstr>Lumbar Lordosis</vt:lpstr>
      <vt:lpstr>Spondylolisthesis</vt:lpstr>
      <vt:lpstr>About the Data</vt:lpstr>
      <vt:lpstr>About the Data</vt:lpstr>
      <vt:lpstr>Methods</vt:lpstr>
      <vt:lpstr>Methods</vt:lpstr>
      <vt:lpstr>Evaluation Questions &amp; Results</vt:lpstr>
      <vt:lpstr>Which attributes have the greatest impact on lower back pain?</vt:lpstr>
      <vt:lpstr>Which attributes have the greatest impact on lower back pain?</vt:lpstr>
      <vt:lpstr>PowerPoint Presentation</vt:lpstr>
      <vt:lpstr>PowerPoint Presentation</vt:lpstr>
      <vt:lpstr>PowerPoint Presentation</vt:lpstr>
      <vt:lpstr>PowerPoint Presentation</vt:lpstr>
      <vt:lpstr>How accurately can we predict if someone experiences lower back pain?</vt:lpstr>
      <vt:lpstr>How accurately can we predict if someone experiences lower back pain?</vt:lpstr>
      <vt:lpstr>PowerPoint Presentation</vt:lpstr>
      <vt:lpstr>Summary</vt:lpstr>
      <vt:lpstr>Conclusion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&amp; Predicting  Lower Back Pain</dc:title>
  <dc:creator>jessysauce@gmail.com</dc:creator>
  <cp:lastModifiedBy>jessysauce@gmail.com</cp:lastModifiedBy>
  <cp:revision>13</cp:revision>
  <dcterms:created xsi:type="dcterms:W3CDTF">2022-06-17T04:27:29Z</dcterms:created>
  <dcterms:modified xsi:type="dcterms:W3CDTF">2022-07-05T22:24:51Z</dcterms:modified>
</cp:coreProperties>
</file>

<file path=docProps/thumbnail.jpeg>
</file>